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8" r:id="rId6"/>
    <p:sldId id="269" r:id="rId7"/>
    <p:sldId id="273" r:id="rId8"/>
    <p:sldId id="263" r:id="rId9"/>
    <p:sldId id="274" r:id="rId10"/>
    <p:sldId id="275" r:id="rId11"/>
    <p:sldId id="270" r:id="rId12"/>
    <p:sldId id="260" r:id="rId13"/>
    <p:sldId id="261" r:id="rId14"/>
    <p:sldId id="262" r:id="rId15"/>
    <p:sldId id="265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0BB6"/>
    <a:srgbClr val="3D9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WEALTH GENERATED </a:t>
            </a:r>
            <a:r>
              <a:rPr lang="en-US" dirty="0"/>
              <a:t>2023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715128275975902E-2"/>
          <c:y val="0"/>
          <c:w val="0.90184457137363228"/>
          <c:h val="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Revenue 2023</c:v>
                </c:pt>
              </c:strCache>
            </c:strRef>
          </c:tx>
          <c:dPt>
            <c:idx val="0"/>
            <c:bubble3D val="0"/>
            <c:explosion val="41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1599-4709-91F9-762211256DB9}"/>
              </c:ext>
            </c:extLst>
          </c:dPt>
          <c:dPt>
            <c:idx val="1"/>
            <c:bubble3D val="0"/>
            <c:explosion val="43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599-4709-91F9-762211256DB9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599-4709-91F9-762211256DB9}"/>
              </c:ext>
            </c:extLst>
          </c:dPt>
          <c:dPt>
            <c:idx val="3"/>
            <c:bubble3D val="0"/>
            <c:explosion val="67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1599-4709-91F9-762211256DB9}"/>
              </c:ext>
            </c:extLst>
          </c:dPt>
          <c:dPt>
            <c:idx val="4"/>
            <c:bubble3D val="0"/>
            <c:explosion val="56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599-4709-91F9-762211256DB9}"/>
              </c:ext>
            </c:extLst>
          </c:dPt>
          <c:dLbls>
            <c:dLbl>
              <c:idx val="0"/>
              <c:layout>
                <c:manualLayout>
                  <c:x val="-4.1688602046791652E-2"/>
                  <c:y val="3.2826090169638729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599-4709-91F9-762211256DB9}"/>
                </c:ext>
              </c:extLst>
            </c:dLbl>
            <c:dLbl>
              <c:idx val="1"/>
              <c:layout>
                <c:manualLayout>
                  <c:x val="5.9705286336209765E-2"/>
                  <c:y val="0.275869390939736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599-4709-91F9-762211256DB9}"/>
                </c:ext>
              </c:extLst>
            </c:dLbl>
            <c:dLbl>
              <c:idx val="2"/>
              <c:layout>
                <c:manualLayout>
                  <c:x val="0.5873259979295129"/>
                  <c:y val="-0.10351815764542135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74200653477574"/>
                      <c:h val="0.130432320727509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599-4709-91F9-762211256DB9}"/>
                </c:ext>
              </c:extLst>
            </c:dLbl>
            <c:dLbl>
              <c:idx val="3"/>
              <c:layout>
                <c:manualLayout>
                  <c:x val="0.10794791408095063"/>
                  <c:y val="-0.11493378304420426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458609931829623"/>
                      <c:h val="0.121033482878435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599-4709-91F9-762211256DB9}"/>
                </c:ext>
              </c:extLst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1599-4709-91F9-762211256DB9}"/>
                </c:ext>
              </c:extLst>
            </c:dLbl>
            <c:spPr>
              <a:ln cap="flat">
                <a:round/>
              </a:ln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Material &amp; Factory cost</c:v>
                </c:pt>
                <c:pt idx="1">
                  <c:v>Administrative &amp; other</c:v>
                </c:pt>
                <c:pt idx="2">
                  <c:v>Distribution </c:v>
                </c:pt>
                <c:pt idx="3">
                  <c:v>Broker's Commissions</c:v>
                </c:pt>
                <c:pt idx="4">
                  <c:v>Value Added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26688843188</c:v>
                </c:pt>
                <c:pt idx="1">
                  <c:v>208396743</c:v>
                </c:pt>
                <c:pt idx="2">
                  <c:v>470566053</c:v>
                </c:pt>
                <c:pt idx="3">
                  <c:v>347309799</c:v>
                </c:pt>
                <c:pt idx="4">
                  <c:v>5133143307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99-4709-91F9-762211256DB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7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700" b="1" dirty="0"/>
              <a:t>Earnings Per Share – </a:t>
            </a:r>
            <a:r>
              <a:rPr lang="en-US" sz="1700" b="1" dirty="0" err="1"/>
              <a:t>Rs</a:t>
            </a:r>
            <a:r>
              <a:rPr lang="en-US" sz="1700" b="1" dirty="0"/>
              <a:t>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Property, Plant and Equipment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1278551503175376E-2"/>
                  <c:y val="5.11608150786651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A46-4E79-BA0F-A11493F17435}"/>
                </c:ext>
              </c:extLst>
            </c:dLbl>
            <c:dLbl>
              <c:idx val="1"/>
              <c:layout>
                <c:manualLayout>
                  <c:x val="-0.14562375820189211"/>
                  <c:y val="-3.724350522967960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BFA-43D2-A0EF-FEB744BA057C}"/>
                </c:ext>
              </c:extLst>
            </c:dLbl>
            <c:dLbl>
              <c:idx val="2"/>
              <c:layout>
                <c:manualLayout>
                  <c:x val="-3.4073070767684038E-2"/>
                  <c:y val="-0.121335419669324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A46-4E79-BA0F-A11493F17435}"/>
                </c:ext>
              </c:extLst>
            </c:dLbl>
            <c:dLbl>
              <c:idx val="3"/>
              <c:layout>
                <c:manualLayout>
                  <c:x val="-7.5246602917839966E-2"/>
                  <c:y val="9.8205242737207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A46-4E79-BA0F-A11493F17435}"/>
                </c:ext>
              </c:extLst>
            </c:dLbl>
            <c:dLbl>
              <c:idx val="4"/>
              <c:layout>
                <c:manualLayout>
                  <c:x val="-7.5246602917839869E-2"/>
                  <c:y val="-0.1056539437831437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BFA-43D2-A0EF-FEB744BA057C}"/>
                </c:ext>
              </c:extLst>
            </c:dLbl>
            <c:dLbl>
              <c:idx val="5"/>
              <c:layout>
                <c:manualLayout>
                  <c:x val="-2.9601584096335936E-2"/>
                  <c:y val="4.33200771355746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57D-41BA-90BF-295CAB52DF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</c:numCache>
            </c:numRef>
          </c:cat>
          <c:val>
            <c:numRef>
              <c:f>Sheet1!$B$2:$B$7</c:f>
              <c:numCache>
                <c:formatCode>_(* #,##0.00_);_(* \(#,##0.00\);_(* "-"??_);_(@_)</c:formatCode>
                <c:ptCount val="6"/>
                <c:pt idx="0">
                  <c:v>-16.53</c:v>
                </c:pt>
                <c:pt idx="1">
                  <c:v>65.63</c:v>
                </c:pt>
                <c:pt idx="2">
                  <c:v>29.79</c:v>
                </c:pt>
                <c:pt idx="3">
                  <c:v>0.85546633162778718</c:v>
                </c:pt>
                <c:pt idx="4">
                  <c:v>10.455120974401058</c:v>
                </c:pt>
                <c:pt idx="5">
                  <c:v>4.97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7D-41BA-90BF-295CAB52DF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7D-41BA-90BF-295CAB52DF0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57D-41BA-90BF-295CAB52DF0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78949664"/>
        <c:axId val="1578955072"/>
      </c:lineChart>
      <c:catAx>
        <c:axId val="157894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8955072"/>
        <c:crosses val="autoZero"/>
        <c:auto val="1"/>
        <c:lblAlgn val="ctr"/>
        <c:lblOffset val="100"/>
        <c:noMultiLvlLbl val="0"/>
      </c:catAx>
      <c:valAx>
        <c:axId val="157895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8949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7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700" b="1" dirty="0"/>
              <a:t>Cash Dividend per Share</a:t>
            </a:r>
            <a:r>
              <a:rPr lang="en-US" sz="1700" b="1" i="0" u="none" strike="noStrike" baseline="0" dirty="0">
                <a:effectLst/>
              </a:rPr>
              <a:t> – </a:t>
            </a:r>
            <a:r>
              <a:rPr lang="en-US" sz="1700" b="1" i="0" u="none" strike="noStrike" baseline="0" dirty="0" err="1">
                <a:effectLst/>
              </a:rPr>
              <a:t>Rs</a:t>
            </a:r>
            <a:r>
              <a:rPr lang="en-US" sz="1700" b="1" i="0" u="none" strike="noStrike" baseline="0" dirty="0">
                <a:effectLst/>
              </a:rPr>
              <a:t>.</a:t>
            </a:r>
            <a:endParaRPr lang="en-US" sz="1700" b="1" dirty="0"/>
          </a:p>
        </c:rich>
      </c:tx>
      <c:layout>
        <c:manualLayout>
          <c:xMode val="edge"/>
          <c:yMode val="edge"/>
          <c:x val="0.14395011651620221"/>
          <c:y val="3.13629517723617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Assets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</c:numCache>
            </c:numRef>
          </c:cat>
          <c:val>
            <c:numRef>
              <c:f>Sheet1!$B$2:$B$7</c:f>
              <c:numCache>
                <c:formatCode>_(* #,##0.00_);_(* \(#,##0.00\);_(* "-"??_);_(@_)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2.5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33-45AA-A6B7-D3D6A3F896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33-45AA-A6B7-D3D6A3F896D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933-45AA-A6B7-D3D6A3F896D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78949664"/>
        <c:axId val="1578955072"/>
      </c:lineChart>
      <c:catAx>
        <c:axId val="157894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8955072"/>
        <c:crosses val="autoZero"/>
        <c:auto val="1"/>
        <c:lblAlgn val="ctr"/>
        <c:lblOffset val="100"/>
        <c:noMultiLvlLbl val="0"/>
      </c:catAx>
      <c:valAx>
        <c:axId val="157895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8949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7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500" b="1" dirty="0"/>
              <a:t>Shareholders’ Equity</a:t>
            </a:r>
            <a:r>
              <a:rPr lang="en-US" sz="1500" b="1" i="0" u="none" strike="noStrike" baseline="0" dirty="0">
                <a:effectLst/>
              </a:rPr>
              <a:t> – </a:t>
            </a:r>
            <a:r>
              <a:rPr lang="en-US" sz="1500" b="1" i="0" u="none" strike="noStrike" baseline="0" dirty="0" err="1">
                <a:effectLst/>
              </a:rPr>
              <a:t>Rs</a:t>
            </a:r>
            <a:r>
              <a:rPr lang="en-US" sz="1500" b="1" i="0" u="none" strike="noStrike" baseline="0" dirty="0">
                <a:effectLst/>
              </a:rPr>
              <a:t>. In Million</a:t>
            </a:r>
            <a:endParaRPr lang="en-US" sz="1500" b="1" dirty="0"/>
          </a:p>
        </c:rich>
      </c:tx>
      <c:layout>
        <c:manualLayout>
          <c:xMode val="edge"/>
          <c:yMode val="edge"/>
          <c:x val="0.1342152891325267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Reserves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2.1546831311001345E-2"/>
                  <c:y val="-4.29280402384201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A12-4E68-B01A-0FFCAB59F5B1}"/>
                </c:ext>
              </c:extLst>
            </c:dLbl>
            <c:dLbl>
              <c:idx val="1"/>
              <c:layout>
                <c:manualLayout>
                  <c:x val="-5.2859492640657979E-2"/>
                  <c:y val="-9.3892836868508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2EA-4879-891A-F5BA3EB0C5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</c:numCache>
            </c:numRef>
          </c:cat>
          <c:val>
            <c:numRef>
              <c:f>Sheet1!$B$2:$B$7</c:f>
              <c:numCache>
                <c:formatCode>_(* #,##0_);_(* \(#,##0\);_(* "-"??_);_(@_)</c:formatCode>
                <c:ptCount val="6"/>
                <c:pt idx="0">
                  <c:v>10540</c:v>
                </c:pt>
                <c:pt idx="1">
                  <c:v>8113</c:v>
                </c:pt>
                <c:pt idx="2">
                  <c:v>4676</c:v>
                </c:pt>
                <c:pt idx="3">
                  <c:v>3109.880275</c:v>
                </c:pt>
                <c:pt idx="4">
                  <c:v>2163.0558759999999</c:v>
                </c:pt>
                <c:pt idx="5">
                  <c:v>1800.811189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DC-4210-8BC7-AE0728FB83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DC-4210-8BC7-AE0728FB83D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BDC-4210-8BC7-AE0728FB83D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78949664"/>
        <c:axId val="1578955072"/>
      </c:lineChart>
      <c:catAx>
        <c:axId val="157894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8955072"/>
        <c:crosses val="autoZero"/>
        <c:auto val="1"/>
        <c:lblAlgn val="ctr"/>
        <c:lblOffset val="100"/>
        <c:noMultiLvlLbl val="0"/>
      </c:catAx>
      <c:valAx>
        <c:axId val="157895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8949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7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700" b="1" dirty="0"/>
              <a:t>Total Assets – </a:t>
            </a:r>
            <a:r>
              <a:rPr lang="en-US" sz="1700" b="1" dirty="0" err="1"/>
              <a:t>Rs</a:t>
            </a:r>
            <a:r>
              <a:rPr lang="en-US" sz="1700" b="1" dirty="0"/>
              <a:t>. In</a:t>
            </a:r>
            <a:r>
              <a:rPr lang="en-US" sz="1700" b="1" baseline="0" dirty="0"/>
              <a:t> Million</a:t>
            </a:r>
            <a:endParaRPr lang="en-US" sz="1700" b="1" dirty="0"/>
          </a:p>
        </c:rich>
      </c:tx>
      <c:layout>
        <c:manualLayout>
          <c:xMode val="edge"/>
          <c:yMode val="edge"/>
          <c:x val="0.2947391213706777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Assets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5.0833458592921453E-2"/>
                  <c:y val="-7.82113609823271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31-4DE1-88C8-AA4FF2505068}"/>
                </c:ext>
              </c:extLst>
            </c:dLbl>
            <c:dLbl>
              <c:idx val="2"/>
              <c:layout>
                <c:manualLayout>
                  <c:x val="-6.1648427325732377E-2"/>
                  <c:y val="-8.60520989254176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908-43E2-9C6F-B72F2989D238}"/>
                </c:ext>
              </c:extLst>
            </c:dLbl>
            <c:dLbl>
              <c:idx val="3"/>
              <c:layout>
                <c:manualLayout>
                  <c:x val="-5.8617305806007589E-2"/>
                  <c:y val="-8.60520989254175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4E1-4C31-ADEC-8145AE8857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</c:numCache>
            </c:numRef>
          </c:cat>
          <c:val>
            <c:numRef>
              <c:f>Sheet1!$B$2:$B$7</c:f>
              <c:numCache>
                <c:formatCode>_(* #,##0_);_(* \(#,##0\);_(* "-"??_);_(@_)</c:formatCode>
                <c:ptCount val="6"/>
                <c:pt idx="0">
                  <c:v>37992</c:v>
                </c:pt>
                <c:pt idx="1">
                  <c:v>28111</c:v>
                </c:pt>
                <c:pt idx="2">
                  <c:v>17608</c:v>
                </c:pt>
                <c:pt idx="3">
                  <c:v>12457.734710000001</c:v>
                </c:pt>
                <c:pt idx="4">
                  <c:v>10536.975649</c:v>
                </c:pt>
                <c:pt idx="5">
                  <c:v>8951.5393779999995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33-44DA-BB94-5FCAF96CFCB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33-44DA-BB94-5FCAF96CFCB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C33-44DA-BB94-5FCAF96CFCB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78949664"/>
        <c:axId val="1578955072"/>
      </c:lineChart>
      <c:catAx>
        <c:axId val="157894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8955072"/>
        <c:crosses val="autoZero"/>
        <c:auto val="1"/>
        <c:lblAlgn val="ctr"/>
        <c:lblOffset val="100"/>
        <c:noMultiLvlLbl val="0"/>
      </c:catAx>
      <c:valAx>
        <c:axId val="157895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8949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7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700" b="1" dirty="0"/>
              <a:t>Debts to Total Assets %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EPS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7.9630029183803963E-2"/>
                  <c:y val="-5.07687781815106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98F-49F9-907A-B353C111F020}"/>
                </c:ext>
              </c:extLst>
            </c:dLbl>
            <c:dLbl>
              <c:idx val="3"/>
              <c:layout>
                <c:manualLayout>
                  <c:x val="-6.532865899993108E-2"/>
                  <c:y val="-6.64502540676915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A30-4516-A72E-02E0F0063E61}"/>
                </c:ext>
              </c:extLst>
            </c:dLbl>
            <c:dLbl>
              <c:idx val="4"/>
              <c:layout>
                <c:manualLayout>
                  <c:x val="-5.9608110926382053E-2"/>
                  <c:y val="-9.78132058400532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B64-4C6D-8FDC-FE45BF5DA55D}"/>
                </c:ext>
              </c:extLst>
            </c:dLbl>
            <c:dLbl>
              <c:idx val="5"/>
              <c:layout>
                <c:manualLayout>
                  <c:x val="-2.102076198601224E-2"/>
                  <c:y val="7.07626599363912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65D-4114-A107-AA8895F049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</c:numCache>
            </c:numRef>
          </c:cat>
          <c:val>
            <c:numRef>
              <c:f>Sheet1!$B$2:$B$7</c:f>
              <c:numCache>
                <c:formatCode>0.00%</c:formatCode>
                <c:ptCount val="6"/>
                <c:pt idx="0">
                  <c:v>0.32750000000000001</c:v>
                </c:pt>
                <c:pt idx="1">
                  <c:v>0.37109999999999999</c:v>
                </c:pt>
                <c:pt idx="2">
                  <c:v>0.43180000000000002</c:v>
                </c:pt>
                <c:pt idx="3">
                  <c:v>0.44450367558035803</c:v>
                </c:pt>
                <c:pt idx="4">
                  <c:v>0.46975721942280102</c:v>
                </c:pt>
                <c:pt idx="5">
                  <c:v>0.37550374366459099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7D-41BA-90BF-295CAB52DF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7D-41BA-90BF-295CAB52DF0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57D-41BA-90BF-295CAB52DF0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78949664"/>
        <c:axId val="1578955072"/>
      </c:lineChart>
      <c:catAx>
        <c:axId val="157894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8955072"/>
        <c:crosses val="autoZero"/>
        <c:auto val="1"/>
        <c:lblAlgn val="ctr"/>
        <c:lblOffset val="100"/>
        <c:noMultiLvlLbl val="0"/>
      </c:catAx>
      <c:valAx>
        <c:axId val="157895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8949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700" b="1" i="0" u="none" strike="noStrike" baseline="0" dirty="0" smtClean="0">
                <a:effectLst/>
              </a:rPr>
              <a:t>Debt to Equity %</a:t>
            </a:r>
            <a:endParaRPr lang="en-US" sz="17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D/E ratio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7709754796010019E-2"/>
                  <c:y val="9.03645047941173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84A-4A18-B053-79E71AF9D24B}"/>
                </c:ext>
              </c:extLst>
            </c:dLbl>
            <c:dLbl>
              <c:idx val="2"/>
              <c:layout>
                <c:manualLayout>
                  <c:x val="-0.10223887847601787"/>
                  <c:y val="9.42848737656625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7B5-4231-B4D9-BB32A1455368}"/>
                </c:ext>
              </c:extLst>
            </c:dLbl>
            <c:dLbl>
              <c:idx val="4"/>
              <c:layout>
                <c:manualLayout>
                  <c:x val="-3.0304465404721089E-3"/>
                  <c:y val="-7.42909920107819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84A-4A18-B053-79E71AF9D24B}"/>
                </c:ext>
              </c:extLst>
            </c:dLbl>
            <c:dLbl>
              <c:idx val="5"/>
              <c:layout>
                <c:manualLayout>
                  <c:x val="-4.8395357318794595E-2"/>
                  <c:y val="8.25237668510268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4C6-498B-8165-90E62EB3BE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</c:numCache>
            </c:numRef>
          </c:cat>
          <c:val>
            <c:numRef>
              <c:f>Sheet1!$B$2:$B$7</c:f>
              <c:numCache>
                <c:formatCode>0.00%</c:formatCode>
                <c:ptCount val="6"/>
                <c:pt idx="0">
                  <c:v>2.6046</c:v>
                </c:pt>
                <c:pt idx="1">
                  <c:v>2.4647999999999999</c:v>
                </c:pt>
                <c:pt idx="2">
                  <c:v>2.7650999999999999</c:v>
                </c:pt>
                <c:pt idx="3">
                  <c:v>3.0059</c:v>
                </c:pt>
                <c:pt idx="4">
                  <c:v>3.8713000000000002</c:v>
                </c:pt>
                <c:pt idx="5">
                  <c:v>3.9708000000000001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33-45AA-A6B7-D3D6A3F896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33-45AA-A6B7-D3D6A3F896D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933-45AA-A6B7-D3D6A3F896D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78949664"/>
        <c:axId val="1578955072"/>
      </c:lineChart>
      <c:catAx>
        <c:axId val="1578949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8955072"/>
        <c:crosses val="autoZero"/>
        <c:auto val="1"/>
        <c:lblAlgn val="ctr"/>
        <c:lblOffset val="100"/>
        <c:noMultiLvlLbl val="0"/>
      </c:catAx>
      <c:valAx>
        <c:axId val="157895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8949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700" b="1" dirty="0"/>
              <a:t>Long Term Debts</a:t>
            </a:r>
            <a:r>
              <a:rPr lang="en-US" sz="1700" b="1" i="0" u="none" strike="noStrike" baseline="0" dirty="0">
                <a:effectLst/>
              </a:rPr>
              <a:t> – </a:t>
            </a:r>
            <a:r>
              <a:rPr lang="en-US" sz="1700" b="1" i="0" u="none" strike="noStrike" baseline="0" dirty="0" err="1">
                <a:effectLst/>
              </a:rPr>
              <a:t>Rs</a:t>
            </a:r>
            <a:r>
              <a:rPr lang="en-US" sz="1700" b="1" i="0" u="none" strike="noStrike" baseline="0" dirty="0">
                <a:effectLst/>
              </a:rPr>
              <a:t>. In Million</a:t>
            </a:r>
            <a:endParaRPr lang="en-US" sz="1700" b="1" dirty="0"/>
          </a:p>
        </c:rich>
      </c:tx>
      <c:layout>
        <c:manualLayout>
          <c:xMode val="edge"/>
          <c:yMode val="edge"/>
          <c:x val="0.1776394837841572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Reserves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2.4957121158785733E-2"/>
                  <c:y val="-9.78132058400532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C79-46F9-8E95-8A313DF21BFE}"/>
                </c:ext>
              </c:extLst>
            </c:dLbl>
            <c:dLbl>
              <c:idx val="2"/>
              <c:layout>
                <c:manualLayout>
                  <c:x val="-1.8756594162814177E-2"/>
                  <c:y val="-9.78132058400532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954-4FF9-8303-FAC203804F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</c:numCache>
            </c:numRef>
          </c:cat>
          <c:val>
            <c:numRef>
              <c:f>Sheet1!$B$2:$B$7</c:f>
              <c:numCache>
                <c:formatCode>_(* #,##0_);_(* \(#,##0\);_(* "-"??_);_(@_)</c:formatCode>
                <c:ptCount val="6"/>
                <c:pt idx="0">
                  <c:v>8238</c:v>
                </c:pt>
                <c:pt idx="1">
                  <c:v>7048</c:v>
                </c:pt>
                <c:pt idx="2">
                  <c:v>7104</c:v>
                </c:pt>
                <c:pt idx="3">
                  <c:v>3562.995758</c:v>
                </c:pt>
                <c:pt idx="4">
                  <c:v>2721.5648580000002</c:v>
                </c:pt>
                <c:pt idx="5">
                  <c:v>2282.4503880000002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DC-4210-8BC7-AE0728FB83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DC-4210-8BC7-AE0728FB83D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BDC-4210-8BC7-AE0728FB83D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78949664"/>
        <c:axId val="1578955072"/>
      </c:lineChart>
      <c:catAx>
        <c:axId val="157894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8955072"/>
        <c:crosses val="autoZero"/>
        <c:auto val="1"/>
        <c:lblAlgn val="ctr"/>
        <c:lblOffset val="100"/>
        <c:noMultiLvlLbl val="0"/>
      </c:catAx>
      <c:valAx>
        <c:axId val="157895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8949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715128275975902E-2"/>
          <c:y val="0"/>
          <c:w val="0.90184457137363228"/>
          <c:h val="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Revenue 2022</c:v>
                </c:pt>
              </c:strCache>
            </c:strRef>
          </c:tx>
          <c:dPt>
            <c:idx val="0"/>
            <c:bubble3D val="0"/>
            <c:explosion val="41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A1C-47FB-8BF1-979054E69F6C}"/>
              </c:ext>
            </c:extLst>
          </c:dPt>
          <c:dPt>
            <c:idx val="1"/>
            <c:bubble3D val="0"/>
            <c:explosion val="74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A1C-47FB-8BF1-979054E69F6C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A1C-47FB-8BF1-979054E69F6C}"/>
              </c:ext>
            </c:extLst>
          </c:dPt>
          <c:dPt>
            <c:idx val="3"/>
            <c:bubble3D val="0"/>
            <c:explosion val="67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A1C-47FB-8BF1-979054E69F6C}"/>
              </c:ext>
            </c:extLst>
          </c:dPt>
          <c:dPt>
            <c:idx val="4"/>
            <c:bubble3D val="0"/>
            <c:explosion val="13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A1C-47FB-8BF1-979054E69F6C}"/>
              </c:ext>
            </c:extLst>
          </c:dPt>
          <c:dLbls>
            <c:dLbl>
              <c:idx val="0"/>
              <c:layout>
                <c:manualLayout>
                  <c:x val="-2.1641844856400633E-3"/>
                  <c:y val="0.1058566777671863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FD678B61-BDB7-48C1-8EF6-111AD0711447}" type="CATEGORYNAME">
                      <a:rPr lang="en-US" smtClean="0"/>
                      <a:pPr>
                        <a:defRPr/>
                      </a:pPr>
                      <a:t>[CATEGORY NAME]</a:t>
                    </a:fld>
                    <a:endParaRPr lang="en-US" dirty="0" smtClean="0"/>
                  </a:p>
                  <a:p>
                    <a:pPr>
                      <a:defRPr/>
                    </a:pPr>
                    <a:r>
                      <a:rPr lang="en-US" sz="1100" b="0" i="0" u="none" strike="noStrike" kern="1200" baseline="0" dirty="0" smtClean="0">
                        <a:solidFill>
                          <a:srgbClr val="A5300F"/>
                        </a:solidFill>
                        <a:effectLst/>
                      </a:rPr>
                      <a:t>73%</a:t>
                    </a:r>
                  </a:p>
                </c:rich>
              </c:tx>
              <c:spPr>
                <a:xfrm>
                  <a:off x="2179927" y="3615264"/>
                  <a:ext cx="2511207" cy="566739"/>
                </a:xfrm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A5300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A5300F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-103939"/>
                        <a:gd name="adj2" fmla="val 55971"/>
                        <a:gd name="adj3" fmla="val 1815"/>
                        <a:gd name="adj4" fmla="val 59941"/>
                      </a:avLst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layout>
                    <c:manualLayout>
                      <c:w val="0.53415080778566126"/>
                      <c:h val="0.117980406267779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A1C-47FB-8BF1-979054E69F6C}"/>
                </c:ext>
              </c:extLst>
            </c:dLbl>
            <c:dLbl>
              <c:idx val="1"/>
              <c:layout>
                <c:manualLayout>
                  <c:x val="3.3312849676547532E-2"/>
                  <c:y val="0.27265227339295567"/>
                </c:manualLayout>
              </c:layout>
              <c:spPr>
                <a:xfrm>
                  <a:off x="366163" y="3558731"/>
                  <a:ext cx="2040297" cy="665640"/>
                </a:xfrm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A5300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A5300F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-162463"/>
                        <a:gd name="adj2" fmla="val 1679"/>
                        <a:gd name="adj3" fmla="val 227"/>
                        <a:gd name="adj4" fmla="val 35297"/>
                      </a:avLst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layout>
                    <c:manualLayout>
                      <c:w val="0.34483949044829854"/>
                      <c:h val="0.138568792794023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A1C-47FB-8BF1-979054E69F6C}"/>
                </c:ext>
              </c:extLst>
            </c:dLbl>
            <c:dLbl>
              <c:idx val="2"/>
              <c:layout>
                <c:manualLayout>
                  <c:x val="0.54267130707639089"/>
                  <c:y val="-0.2788135926651219"/>
                </c:manualLayout>
              </c:layout>
              <c:spPr>
                <a:xfrm>
                  <a:off x="2551265" y="786722"/>
                  <a:ext cx="1030268" cy="632674"/>
                </a:xfrm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A5300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A5300F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223244"/>
                        <a:gd name="adj2" fmla="val -53654"/>
                        <a:gd name="adj3" fmla="val 100059"/>
                        <a:gd name="adj4" fmla="val 48731"/>
                      </a:avLst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layout>
                    <c:manualLayout>
                      <c:w val="0.21914513596106955"/>
                      <c:h val="0.131706136067793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A1C-47FB-8BF1-979054E69F6C}"/>
                </c:ext>
              </c:extLst>
            </c:dLbl>
            <c:dLbl>
              <c:idx val="3"/>
              <c:layout>
                <c:manualLayout>
                  <c:x val="0.12298893776180209"/>
                  <c:y val="-0.35868966265231295"/>
                </c:manualLayout>
              </c:layout>
              <c:spPr>
                <a:xfrm>
                  <a:off x="578208" y="402234"/>
                  <a:ext cx="1921961" cy="525940"/>
                </a:xfrm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A5300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A5300F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26149"/>
                        <a:gd name="adj2" fmla="val -1752"/>
                        <a:gd name="adj3" fmla="val 341024"/>
                        <a:gd name="adj4" fmla="val -14181"/>
                      </a:avLst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layout>
                    <c:manualLayout>
                      <c:w val="0.40881401328863942"/>
                      <c:h val="0.109486916174040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A1C-47FB-8BF1-979054E69F6C}"/>
                </c:ext>
              </c:extLst>
            </c:dLbl>
            <c:dLbl>
              <c:idx val="4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B329B154-864F-4705-88E8-42CF589069E0}" type="CATEGORYNAME">
                      <a:rPr lang="en-US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endParaRPr lang="en-US" dirty="0" smtClean="0"/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r>
                      <a:rPr lang="en-US" sz="1100" b="0" i="0" u="none" strike="noStrike" kern="1200" baseline="0" dirty="0" smtClean="0">
                        <a:solidFill>
                          <a:srgbClr val="7F5F52"/>
                        </a:solidFill>
                        <a:effectLst/>
                      </a:rPr>
                      <a:t>25%</a:t>
                    </a:r>
                  </a:p>
                </c:rich>
              </c:tx>
              <c:spPr>
                <a:xfrm>
                  <a:off x="314325" y="1047750"/>
                  <a:ext cx="1007490" cy="592646"/>
                </a:xfrm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A5300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A5300F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150702"/>
                        <a:gd name="adj2" fmla="val 67580"/>
                        <a:gd name="adj3" fmla="val 105223"/>
                        <a:gd name="adj4" fmla="val 64769"/>
                      </a:avLst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layout>
                    <c:manualLayout>
                      <c:w val="0.21430010237574257"/>
                      <c:h val="0.123373356129749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A1C-47FB-8BF1-979054E69F6C}"/>
                </c:ext>
              </c:extLst>
            </c:dLbl>
            <c:spPr>
              <a:xfrm>
                <a:off x="2179927" y="3615264"/>
                <a:ext cx="2511207" cy="566739"/>
              </a:xfrm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A5300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A5300F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borderCallout1">
                    <a:avLst>
                      <a:gd name="adj1" fmla="val -103939"/>
                      <a:gd name="adj2" fmla="val 55971"/>
                      <a:gd name="adj3" fmla="val 1815"/>
                      <a:gd name="adj4" fmla="val 59941"/>
                    </a:avLst>
                  </a:prstGeom>
                  <a:solidFill>
                    <a:schemeClr val="lt1">
                      <a:alpha val="90000"/>
                    </a:schemeClr>
                  </a:solidFill>
                  <a:ln w="12700" cap="flat" cmpd="sng" algn="ctr">
                    <a:solidFill>
                      <a:schemeClr val="accent1"/>
                    </a:solidFill>
                    <a:round/>
                  </a:ln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Material &amp; Factory cost</c:v>
                </c:pt>
                <c:pt idx="1">
                  <c:v>Administrative &amp; other</c:v>
                </c:pt>
                <c:pt idx="2">
                  <c:v>Distribution </c:v>
                </c:pt>
                <c:pt idx="3">
                  <c:v>Broker's Commissions</c:v>
                </c:pt>
                <c:pt idx="4">
                  <c:v>Value Added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23059330818</c:v>
                </c:pt>
                <c:pt idx="1">
                  <c:v>123669990</c:v>
                </c:pt>
                <c:pt idx="2">
                  <c:v>306503114</c:v>
                </c:pt>
                <c:pt idx="3">
                  <c:v>293167847</c:v>
                </c:pt>
                <c:pt idx="4">
                  <c:v>7989677945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A1C-47FB-8BF1-979054E69F6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715128275975902E-2"/>
          <c:y val="0"/>
          <c:w val="0.90184457137363228"/>
          <c:h val="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Wealth Distributed 2023</c:v>
                </c:pt>
              </c:strCache>
            </c:strRef>
          </c:tx>
          <c:dPt>
            <c:idx val="0"/>
            <c:bubble3D val="0"/>
            <c:explosion val="41"/>
            <c:spPr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1599-4709-91F9-762211256DB9}"/>
              </c:ext>
            </c:extLst>
          </c:dPt>
          <c:dPt>
            <c:idx val="1"/>
            <c:bubble3D val="0"/>
            <c:explosion val="43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1599-4709-91F9-762211256DB9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1599-4709-91F9-762211256DB9}"/>
              </c:ext>
            </c:extLst>
          </c:dPt>
          <c:dPt>
            <c:idx val="3"/>
            <c:bubble3D val="0"/>
            <c:explosion val="67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1599-4709-91F9-762211256DB9}"/>
              </c:ext>
            </c:extLst>
          </c:dPt>
          <c:dPt>
            <c:idx val="4"/>
            <c:bubble3D val="0"/>
            <c:explosion val="56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1599-4709-91F9-762211256DB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D2AE-4DE0-86C4-5B99F4129D8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D2AE-4DE0-86C4-5B99F4129D89}"/>
              </c:ext>
            </c:extLst>
          </c:dPt>
          <c:dLbls>
            <c:dLbl>
              <c:idx val="1"/>
              <c:layout>
                <c:manualLayout>
                  <c:x val="7.8091867605383947E-2"/>
                  <c:y val="1.734111070947407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599-4709-91F9-762211256DB9}"/>
                </c:ext>
              </c:extLst>
            </c:dLbl>
            <c:dLbl>
              <c:idx val="2"/>
              <c:layout>
                <c:manualLayout>
                  <c:x val="-6.215651853558235E-2"/>
                  <c:y val="-6.03002407113381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599-4709-91F9-762211256DB9}"/>
                </c:ext>
              </c:extLst>
            </c:dLbl>
            <c:dLbl>
              <c:idx val="3"/>
              <c:layout>
                <c:manualLayout>
                  <c:x val="0.28935579431175446"/>
                  <c:y val="-6.672031998807580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599-4709-91F9-762211256DB9}"/>
                </c:ext>
              </c:extLst>
            </c:dLbl>
            <c:dLbl>
              <c:idx val="4"/>
              <c:layout>
                <c:manualLayout>
                  <c:x val="8.7405443888074572E-2"/>
                  <c:y val="7.1160666647375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599-4709-91F9-762211256DB9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Sheet1!$A$2:$A$8</c:f>
              <c:strCache>
                <c:ptCount val="7"/>
                <c:pt idx="0">
                  <c:v>Salaries &amp; benefits</c:v>
                </c:pt>
                <c:pt idx="1">
                  <c:v>Tax</c:v>
                </c:pt>
                <c:pt idx="2">
                  <c:v>Worker Profit Participation fund</c:v>
                </c:pt>
                <c:pt idx="3">
                  <c:v>Worker Welfare Fund</c:v>
                </c:pt>
                <c:pt idx="4">
                  <c:v>Mark up/Interest on Borrowed Fund</c:v>
                </c:pt>
                <c:pt idx="5">
                  <c:v>Depreciation</c:v>
                </c:pt>
                <c:pt idx="6">
                  <c:v>Profit Retained</c:v>
                </c:pt>
              </c:strCache>
            </c:strRef>
          </c:cat>
          <c:val>
            <c:numRef>
              <c:f>Sheet1!$B$2:$B$8</c:f>
              <c:numCache>
                <c:formatCode>_(* #,##0_);_(* \(#,##0\);_(* "-"??_);_(@_)</c:formatCode>
                <c:ptCount val="7"/>
                <c:pt idx="0">
                  <c:v>1786149524</c:v>
                </c:pt>
                <c:pt idx="1">
                  <c:v>242411645</c:v>
                </c:pt>
                <c:pt idx="2">
                  <c:v>0</c:v>
                </c:pt>
                <c:pt idx="3">
                  <c:v>0</c:v>
                </c:pt>
                <c:pt idx="4" formatCode="#,##0">
                  <c:v>3013394602</c:v>
                </c:pt>
                <c:pt idx="5" formatCode="General">
                  <c:v>963812131</c:v>
                </c:pt>
                <c:pt idx="6" formatCode="General">
                  <c:v>-872624595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99-4709-91F9-762211256DB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4703100774699153E-2"/>
          <c:y val="0.75768593197005873"/>
          <c:w val="0.61141673521140605"/>
          <c:h val="0.2421976988887059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2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819254169423874E-2"/>
          <c:y val="0"/>
          <c:w val="0.87483081839547228"/>
          <c:h val="0.9629867024836589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Wealth Distributed 2022</c:v>
                </c:pt>
              </c:strCache>
            </c:strRef>
          </c:tx>
          <c:dPt>
            <c:idx val="0"/>
            <c:bubble3D val="0"/>
            <c:explosion val="41"/>
            <c:spPr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A1C-47FB-8BF1-979054E69F6C}"/>
              </c:ext>
            </c:extLst>
          </c:dPt>
          <c:dPt>
            <c:idx val="1"/>
            <c:bubble3D val="0"/>
            <c:explosion val="43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5A1C-47FB-8BF1-979054E69F6C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5A1C-47FB-8BF1-979054E69F6C}"/>
              </c:ext>
            </c:extLst>
          </c:dPt>
          <c:dPt>
            <c:idx val="3"/>
            <c:bubble3D val="0"/>
            <c:explosion val="67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5A1C-47FB-8BF1-979054E69F6C}"/>
              </c:ext>
            </c:extLst>
          </c:dPt>
          <c:dPt>
            <c:idx val="4"/>
            <c:bubble3D val="0"/>
            <c:explosion val="56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5A1C-47FB-8BF1-979054E69F6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618B-42CD-9E6A-44ED7DF4CDD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618B-42CD-9E6A-44ED7DF4CDDA}"/>
              </c:ext>
            </c:extLst>
          </c:dPt>
          <c:dLbls>
            <c:dLbl>
              <c:idx val="1"/>
              <c:layout>
                <c:manualLayout>
                  <c:x val="7.8091867605383947E-2"/>
                  <c:y val="1.734111070947407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A1C-47FB-8BF1-979054E69F6C}"/>
                </c:ext>
              </c:extLst>
            </c:dLbl>
            <c:dLbl>
              <c:idx val="2"/>
              <c:layout>
                <c:manualLayout>
                  <c:x val="-6.215651853558235E-2"/>
                  <c:y val="-6.03002407113381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A1C-47FB-8BF1-979054E69F6C}"/>
                </c:ext>
              </c:extLst>
            </c:dLbl>
            <c:dLbl>
              <c:idx val="3"/>
              <c:layout>
                <c:manualLayout>
                  <c:x val="0.28935579431175446"/>
                  <c:y val="-6.672031998807580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A1C-47FB-8BF1-979054E69F6C}"/>
                </c:ext>
              </c:extLst>
            </c:dLbl>
            <c:dLbl>
              <c:idx val="4"/>
              <c:layout>
                <c:manualLayout>
                  <c:x val="6.8495816803362641E-2"/>
                  <c:y val="-1.608496321257103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A1C-47FB-8BF1-979054E69F6C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Sheet1!$A$2:$A$8</c:f>
              <c:strCache>
                <c:ptCount val="7"/>
                <c:pt idx="0">
                  <c:v>Salaries &amp; benefits</c:v>
                </c:pt>
                <c:pt idx="1">
                  <c:v>Tax</c:v>
                </c:pt>
                <c:pt idx="2">
                  <c:v>Worker Profit Participation fund</c:v>
                </c:pt>
                <c:pt idx="3">
                  <c:v>Worker Welfare Fund</c:v>
                </c:pt>
                <c:pt idx="4">
                  <c:v>Mark up/Interest on Borrowed Fund</c:v>
                </c:pt>
                <c:pt idx="5">
                  <c:v>Depreciation</c:v>
                </c:pt>
                <c:pt idx="6">
                  <c:v>Profit Retained</c:v>
                </c:pt>
              </c:strCache>
            </c:strRef>
          </c:cat>
          <c:val>
            <c:numRef>
              <c:f>Sheet1!$B$2:$B$8</c:f>
              <c:numCache>
                <c:formatCode>_(* #,##0_);_(* \(#,##0\);_(* "-"??_);_(@_)</c:formatCode>
                <c:ptCount val="7"/>
                <c:pt idx="0">
                  <c:v>1663201574</c:v>
                </c:pt>
                <c:pt idx="1">
                  <c:v>289491312</c:v>
                </c:pt>
                <c:pt idx="2">
                  <c:v>200497724</c:v>
                </c:pt>
                <c:pt idx="3">
                  <c:v>76189135</c:v>
                </c:pt>
                <c:pt idx="4">
                  <c:v>1388924178</c:v>
                </c:pt>
                <c:pt idx="5">
                  <c:v>934597760</c:v>
                </c:pt>
                <c:pt idx="6">
                  <c:v>3436776262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A1C-47FB-8BF1-979054E69F6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286597200907254E-3"/>
          <c:y val="0.77619258072822928"/>
          <c:w val="0.61141673521140605"/>
          <c:h val="0.2236910501305353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2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Net Sales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gradFill flip="none" rotWithShape="1">
                <a:gsLst>
                  <a:gs pos="0">
                    <a:schemeClr val="accent1"/>
                  </a:gs>
                  <a:gs pos="75000">
                    <a:schemeClr val="accent1">
                      <a:lumMod val="60000"/>
                      <a:lumOff val="40000"/>
                    </a:schemeClr>
                  </a:gs>
                  <a:gs pos="51000">
                    <a:schemeClr val="accent1">
                      <a:alpha val="75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6.9854468277194992E-2"/>
                  <c:y val="-9.042082170811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A2D-40AA-8B12-14875BA15D89}"/>
                </c:ext>
              </c:extLst>
            </c:dLbl>
            <c:dLbl>
              <c:idx val="1"/>
              <c:layout>
                <c:manualLayout>
                  <c:x val="-6.0219369204478471E-2"/>
                  <c:y val="-0.107374725778388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A2D-40AA-8B12-14875BA15D89}"/>
                </c:ext>
              </c:extLst>
            </c:dLbl>
            <c:dLbl>
              <c:idx val="2"/>
              <c:layout>
                <c:manualLayout>
                  <c:x val="-3.6131621522687146E-2"/>
                  <c:y val="-9.0420821708117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A2D-40AA-8B12-14875BA15D89}"/>
                </c:ext>
              </c:extLst>
            </c:dLbl>
            <c:dLbl>
              <c:idx val="3"/>
              <c:layout>
                <c:manualLayout>
                  <c:x val="-3.854039629086619E-2"/>
                  <c:y val="-9.6072123064874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A2D-40AA-8B12-14875BA15D89}"/>
                </c:ext>
              </c:extLst>
            </c:dLbl>
            <c:dLbl>
              <c:idx val="4"/>
              <c:layout>
                <c:manualLayout>
                  <c:x val="-3.1314071986328781E-2"/>
                  <c:y val="0.11302602713514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A2D-40AA-8B12-14875BA15D89}"/>
                </c:ext>
              </c:extLst>
            </c:dLbl>
            <c:dLbl>
              <c:idx val="5"/>
              <c:layout>
                <c:manualLayout>
                  <c:x val="-5.7810594436299288E-2"/>
                  <c:y val="-0.101723424421631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A2D-40AA-8B12-14875BA15D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</c:numCache>
            </c:numRef>
          </c:cat>
          <c:val>
            <c:numRef>
              <c:f>Sheet1!$B$2:$B$7</c:f>
              <c:numCache>
                <c:formatCode>_(* #,##0_);_(* \(#,##0\);_(* "-"??_);_(@_)</c:formatCode>
                <c:ptCount val="6"/>
                <c:pt idx="0">
                  <c:v>32314</c:v>
                </c:pt>
                <c:pt idx="1">
                  <c:v>31353</c:v>
                </c:pt>
                <c:pt idx="2">
                  <c:v>17641</c:v>
                </c:pt>
                <c:pt idx="3">
                  <c:v>12482.831244999999</c:v>
                </c:pt>
                <c:pt idx="4">
                  <c:v>11560.481838</c:v>
                </c:pt>
                <c:pt idx="5">
                  <c:v>9479.1896250000009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56-4AB8-9B82-A1BBB69774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71208080"/>
        <c:axId val="1571186448"/>
      </c:lineChart>
      <c:catAx>
        <c:axId val="157120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1186448"/>
        <c:crosses val="autoZero"/>
        <c:auto val="1"/>
        <c:lblAlgn val="ctr"/>
        <c:lblOffset val="100"/>
        <c:noMultiLvlLbl val="0"/>
      </c:catAx>
      <c:valAx>
        <c:axId val="157118644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1208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 of Sales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gradFill flip="none" rotWithShape="1">
                <a:gsLst>
                  <a:gs pos="0">
                    <a:schemeClr val="accent1"/>
                  </a:gs>
                  <a:gs pos="75000">
                    <a:schemeClr val="accent1">
                      <a:lumMod val="60000"/>
                      <a:lumOff val="40000"/>
                    </a:schemeClr>
                  </a:gs>
                  <a:gs pos="51000">
                    <a:schemeClr val="accent1">
                      <a:alpha val="75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8.9620722584479284E-2"/>
                  <c:y val="-0.101723424421631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2F2-4F25-809B-E96B60107C72}"/>
                </c:ext>
              </c:extLst>
            </c:dLbl>
            <c:dLbl>
              <c:idx val="1"/>
              <c:layout>
                <c:manualLayout>
                  <c:x val="-5.5710178903865516E-2"/>
                  <c:y val="-0.107374725778388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2F2-4F25-809B-E96B60107C72}"/>
                </c:ext>
              </c:extLst>
            </c:dLbl>
            <c:dLbl>
              <c:idx val="2"/>
              <c:layout>
                <c:manualLayout>
                  <c:x val="-5.086581552092069E-2"/>
                  <c:y val="-0.118677328491903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2F2-4F25-809B-E96B60107C72}"/>
                </c:ext>
              </c:extLst>
            </c:dLbl>
            <c:dLbl>
              <c:idx val="3"/>
              <c:layout>
                <c:manualLayout>
                  <c:x val="-6.2976723978282759E-2"/>
                  <c:y val="-0.129979931205418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2F2-4F25-809B-E96B60107C72}"/>
                </c:ext>
              </c:extLst>
            </c:dLbl>
            <c:dLbl>
              <c:idx val="4"/>
              <c:layout>
                <c:manualLayout>
                  <c:x val="-5.8132360595338016E-2"/>
                  <c:y val="0.135631232562175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2F2-4F25-809B-E96B60107C72}"/>
                </c:ext>
              </c:extLst>
            </c:dLbl>
            <c:dLbl>
              <c:idx val="5"/>
              <c:layout>
                <c:manualLayout>
                  <c:x val="-4.3599270446503448E-2"/>
                  <c:y val="-0.113026027135146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2F2-4F25-809B-E96B60107C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</c:numCache>
            </c:numRef>
          </c:cat>
          <c:val>
            <c:numRef>
              <c:f>Sheet1!$B$2:$B$7</c:f>
              <c:numCache>
                <c:formatCode>_(* #,##0_);_(* \(#,##0\);_(* "-"??_);_(@_)</c:formatCode>
                <c:ptCount val="6"/>
                <c:pt idx="0">
                  <c:v>29212</c:v>
                </c:pt>
                <c:pt idx="1">
                  <c:v>25382</c:v>
                </c:pt>
                <c:pt idx="2">
                  <c:v>14528</c:v>
                </c:pt>
                <c:pt idx="3">
                  <c:v>11189.621786</c:v>
                </c:pt>
                <c:pt idx="4">
                  <c:v>10243.242326</c:v>
                </c:pt>
                <c:pt idx="5">
                  <c:v>8671.900216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B2-45B4-A7C8-E8E09C41D74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71208080"/>
        <c:axId val="1571186448"/>
      </c:lineChart>
      <c:catAx>
        <c:axId val="157120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1186448"/>
        <c:crosses val="autoZero"/>
        <c:auto val="1"/>
        <c:lblAlgn val="ctr"/>
        <c:lblOffset val="100"/>
        <c:noMultiLvlLbl val="0"/>
      </c:catAx>
      <c:valAx>
        <c:axId val="157118644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1208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Gross Profit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gradFill flip="none" rotWithShape="1">
                <a:gsLst>
                  <a:gs pos="0">
                    <a:schemeClr val="accent1"/>
                  </a:gs>
                  <a:gs pos="75000">
                    <a:schemeClr val="accent1">
                      <a:lumMod val="60000"/>
                      <a:lumOff val="40000"/>
                    </a:schemeClr>
                  </a:gs>
                  <a:gs pos="51000">
                    <a:schemeClr val="accent1">
                      <a:alpha val="75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7.708079258173238E-2"/>
                  <c:y val="-9.6072123064874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84D-4568-B4C2-4D122AE24E51}"/>
                </c:ext>
              </c:extLst>
            </c:dLbl>
            <c:dLbl>
              <c:idx val="1"/>
              <c:layout>
                <c:manualLayout>
                  <c:x val="-5.058427013176188E-2"/>
                  <c:y val="-8.4769520351359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84D-4568-B4C2-4D122AE24E51}"/>
                </c:ext>
              </c:extLst>
            </c:dLbl>
            <c:dLbl>
              <c:idx val="2"/>
              <c:layout>
                <c:manualLayout>
                  <c:x val="-2.8905297218149644E-2"/>
                  <c:y val="-9.6072123064874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84D-4568-B4C2-4D122AE24E51}"/>
                </c:ext>
              </c:extLst>
            </c:dLbl>
            <c:dLbl>
              <c:idx val="3"/>
              <c:layout>
                <c:manualLayout>
                  <c:x val="-4.0949171059045331E-2"/>
                  <c:y val="9.0420821708116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84D-4568-B4C2-4D122AE24E51}"/>
                </c:ext>
              </c:extLst>
            </c:dLbl>
            <c:dLbl>
              <c:idx val="4"/>
              <c:layout>
                <c:manualLayout>
                  <c:x val="-4.5766720595403688E-2"/>
                  <c:y val="-9.6072123064874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84D-4568-B4C2-4D122AE24E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</c:numCache>
            </c:numRef>
          </c:cat>
          <c:val>
            <c:numRef>
              <c:f>Sheet1!$B$2:$B$7</c:f>
              <c:numCache>
                <c:formatCode>_(* #,##0_);_(* \(#,##0\);_(* "-"??_);_(@_)</c:formatCode>
                <c:ptCount val="6"/>
                <c:pt idx="0">
                  <c:v>3102</c:v>
                </c:pt>
                <c:pt idx="1">
                  <c:v>5970</c:v>
                </c:pt>
                <c:pt idx="2">
                  <c:v>3113</c:v>
                </c:pt>
                <c:pt idx="3">
                  <c:v>1293.2094589999999</c:v>
                </c:pt>
                <c:pt idx="4">
                  <c:v>1317.2395120000001</c:v>
                </c:pt>
                <c:pt idx="5">
                  <c:v>807.28940899999998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37-46C1-89A6-FB676F2A53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71208080"/>
        <c:axId val="1571186448"/>
      </c:lineChart>
      <c:catAx>
        <c:axId val="157120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1186448"/>
        <c:crosses val="autoZero"/>
        <c:auto val="1"/>
        <c:lblAlgn val="ctr"/>
        <c:lblOffset val="100"/>
        <c:noMultiLvlLbl val="0"/>
      </c:catAx>
      <c:valAx>
        <c:axId val="157118644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1208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Operating Profit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gradFill flip="none" rotWithShape="1">
                <a:gsLst>
                  <a:gs pos="0">
                    <a:schemeClr val="accent1"/>
                  </a:gs>
                  <a:gs pos="75000">
                    <a:schemeClr val="accent1">
                      <a:lumMod val="60000"/>
                      <a:lumOff val="40000"/>
                    </a:schemeClr>
                  </a:gs>
                  <a:gs pos="51000">
                    <a:schemeClr val="accent1">
                      <a:alpha val="75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7.0243269052700022E-2"/>
                  <c:y val="-7.3466917637845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708-490F-82FB-7A68443B210D}"/>
                </c:ext>
              </c:extLst>
            </c:dLbl>
            <c:dLbl>
              <c:idx val="1"/>
              <c:layout>
                <c:manualLayout>
                  <c:x val="-4.8443633829448322E-2"/>
                  <c:y val="-8.4769520351359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708-490F-82FB-7A68443B210D}"/>
                </c:ext>
              </c:extLst>
            </c:dLbl>
            <c:dLbl>
              <c:idx val="2"/>
              <c:layout>
                <c:manualLayout>
                  <c:x val="-2.9066180297668966E-2"/>
                  <c:y val="-9.0420821708116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708-490F-82FB-7A68443B210D}"/>
                </c:ext>
              </c:extLst>
            </c:dLbl>
            <c:dLbl>
              <c:idx val="3"/>
              <c:layout>
                <c:manualLayout>
                  <c:x val="-7.2761735224963306E-2"/>
                  <c:y val="8.19440921651602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812895870554235"/>
                      <c:h val="0.106809595642713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708-490F-82FB-7A68443B210D}"/>
                </c:ext>
              </c:extLst>
            </c:dLbl>
            <c:dLbl>
              <c:idx val="4"/>
              <c:layout>
                <c:manualLayout>
                  <c:x val="-5.086581552092069E-2"/>
                  <c:y val="-0.101723424421631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708-490F-82FB-7A68443B210D}"/>
                </c:ext>
              </c:extLst>
            </c:dLbl>
            <c:dLbl>
              <c:idx val="5"/>
              <c:layout>
                <c:manualLayout>
                  <c:x val="-3.6332725372086386E-2"/>
                  <c:y val="-0.101723424421631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708-490F-82FB-7A68443B21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</c:numCache>
            </c:numRef>
          </c:cat>
          <c:val>
            <c:numRef>
              <c:f>Sheet1!$B$2:$B$7</c:f>
              <c:numCache>
                <c:formatCode>_(* #,##0_);_(* \(#,##0\);_(* "-"??_);_(@_)</c:formatCode>
                <c:ptCount val="6"/>
                <c:pt idx="0">
                  <c:v>2202</c:v>
                </c:pt>
                <c:pt idx="1">
                  <c:v>4996</c:v>
                </c:pt>
                <c:pt idx="2">
                  <c:v>2561</c:v>
                </c:pt>
                <c:pt idx="3">
                  <c:v>985.52606000000003</c:v>
                </c:pt>
                <c:pt idx="4">
                  <c:v>1048.7970580000001</c:v>
                </c:pt>
                <c:pt idx="5">
                  <c:v>583.92235400000004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7A-4D67-BDEA-2EF18D1CD0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71208080"/>
        <c:axId val="1571186448"/>
      </c:lineChart>
      <c:catAx>
        <c:axId val="157120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1186448"/>
        <c:crosses val="autoZero"/>
        <c:auto val="1"/>
        <c:lblAlgn val="ctr"/>
        <c:lblOffset val="100"/>
        <c:noMultiLvlLbl val="0"/>
      </c:catAx>
      <c:valAx>
        <c:axId val="157118644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1208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7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700" b="1" dirty="0"/>
              <a:t>Profit After Tax – </a:t>
            </a:r>
            <a:r>
              <a:rPr lang="en-US" sz="1700" b="1" dirty="0" err="1"/>
              <a:t>Rs</a:t>
            </a:r>
            <a:r>
              <a:rPr lang="en-US" sz="1700" b="1" dirty="0"/>
              <a:t>. In Million</a:t>
            </a:r>
          </a:p>
        </c:rich>
      </c:tx>
      <c:layout>
        <c:manualLayout>
          <c:xMode val="edge"/>
          <c:yMode val="edge"/>
          <c:x val="0.1829407664830430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Profit After Tax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4283069667657534E-2"/>
                  <c:y val="4.33200771355746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F5D-44EB-8B90-F82E61BAD4C9}"/>
                </c:ext>
              </c:extLst>
            </c:dLbl>
            <c:dLbl>
              <c:idx val="1"/>
              <c:layout>
                <c:manualLayout>
                  <c:x val="-2.6768872621892616E-2"/>
                  <c:y val="-0.1174150506977793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C5D-4392-B347-C6E93E493D22}"/>
                </c:ext>
              </c:extLst>
            </c:dLbl>
            <c:dLbl>
              <c:idx val="2"/>
              <c:layout>
                <c:manualLayout>
                  <c:x val="-2.3906786511539456E-2"/>
                  <c:y val="-7.42909920107819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999-4D0A-B287-EAE8DE55A879}"/>
                </c:ext>
              </c:extLst>
            </c:dLbl>
            <c:dLbl>
              <c:idx val="3"/>
              <c:layout>
                <c:manualLayout>
                  <c:x val="-3.3462686324095915E-2"/>
                  <c:y val="-7.03706230392367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C33-44DA-BB94-5FCAF96CFCB4}"/>
                </c:ext>
              </c:extLst>
            </c:dLbl>
            <c:dLbl>
              <c:idx val="5"/>
              <c:layout>
                <c:manualLayout>
                  <c:x val="-4.8224684670449179E-2"/>
                  <c:y val="-7.03706230392367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F5D-44EB-8B90-F82E61BAD4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</c:numCache>
            </c:numRef>
          </c:cat>
          <c:val>
            <c:numRef>
              <c:f>Sheet1!$B$2:$B$7</c:f>
              <c:numCache>
                <c:formatCode>_(* #,##0_);_(* \(#,##0\);_(* "-"??_);_(@_)</c:formatCode>
                <c:ptCount val="6"/>
                <c:pt idx="0">
                  <c:v>-868</c:v>
                </c:pt>
                <c:pt idx="1">
                  <c:v>3443</c:v>
                </c:pt>
                <c:pt idx="2">
                  <c:v>1563</c:v>
                </c:pt>
                <c:pt idx="3">
                  <c:v>36.635553000000002</c:v>
                </c:pt>
                <c:pt idx="4">
                  <c:v>362.44814200000002</c:v>
                </c:pt>
                <c:pt idx="5">
                  <c:v>144.88755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33-44DA-BB94-5FCAF96CFCB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33-44DA-BB94-5FCAF96CFCB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C33-44DA-BB94-5FCAF96CFCB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78949664"/>
        <c:axId val="1578955072"/>
      </c:lineChart>
      <c:catAx>
        <c:axId val="157894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8955072"/>
        <c:crosses val="autoZero"/>
        <c:auto val="1"/>
        <c:lblAlgn val="ctr"/>
        <c:lblOffset val="100"/>
        <c:noMultiLvlLbl val="0"/>
      </c:catAx>
      <c:valAx>
        <c:axId val="157895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8949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D3AB4B-5D3A-410C-9F84-2DD787D8C186}" type="doc">
      <dgm:prSet loTypeId="urn:microsoft.com/office/officeart/2005/8/layout/vList3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895210A-D0D9-42DD-948B-41AA444B10DC}">
      <dgm:prSet phldrT="[Text]" custT="1"/>
      <dgm:spPr/>
      <dgm:t>
        <a:bodyPr/>
        <a:lstStyle/>
        <a:p>
          <a:pPr algn="ctr"/>
          <a:r>
            <a:rPr lang="en-US" sz="3000" dirty="0"/>
            <a:t>      Introduction</a:t>
          </a:r>
        </a:p>
      </dgm:t>
    </dgm:pt>
    <dgm:pt modelId="{A29E258A-7FBB-4927-A586-6987E64B62A2}" type="parTrans" cxnId="{657AC584-8A02-48D1-A4C1-E83141C447AC}">
      <dgm:prSet/>
      <dgm:spPr/>
      <dgm:t>
        <a:bodyPr/>
        <a:lstStyle/>
        <a:p>
          <a:endParaRPr lang="en-US"/>
        </a:p>
      </dgm:t>
    </dgm:pt>
    <dgm:pt modelId="{E4836D44-B7D8-4290-91CD-2E0F4CC25D33}" type="sibTrans" cxnId="{657AC584-8A02-48D1-A4C1-E83141C447AC}">
      <dgm:prSet/>
      <dgm:spPr/>
      <dgm:t>
        <a:bodyPr/>
        <a:lstStyle/>
        <a:p>
          <a:endParaRPr lang="en-US"/>
        </a:p>
      </dgm:t>
    </dgm:pt>
    <dgm:pt modelId="{36EE03E7-7661-4882-9157-45C5980DA0B8}">
      <dgm:prSet phldrT="[Text]" custT="1"/>
      <dgm:spPr/>
      <dgm:t>
        <a:bodyPr/>
        <a:lstStyle/>
        <a:p>
          <a:pPr algn="ctr"/>
          <a:r>
            <a:rPr lang="en-US" sz="3000" dirty="0"/>
            <a:t>       Historical Financial Highlights</a:t>
          </a:r>
        </a:p>
      </dgm:t>
    </dgm:pt>
    <dgm:pt modelId="{8BB31806-2A28-4C41-AD2C-6635ADD4E536}" type="parTrans" cxnId="{3840F789-FB05-496B-96C5-AD817129929B}">
      <dgm:prSet/>
      <dgm:spPr/>
      <dgm:t>
        <a:bodyPr/>
        <a:lstStyle/>
        <a:p>
          <a:endParaRPr lang="en-US"/>
        </a:p>
      </dgm:t>
    </dgm:pt>
    <dgm:pt modelId="{B012F31C-38E8-4F51-825D-939E88EDA13F}" type="sibTrans" cxnId="{3840F789-FB05-496B-96C5-AD817129929B}">
      <dgm:prSet/>
      <dgm:spPr/>
      <dgm:t>
        <a:bodyPr/>
        <a:lstStyle/>
        <a:p>
          <a:endParaRPr lang="en-US"/>
        </a:p>
      </dgm:t>
    </dgm:pt>
    <dgm:pt modelId="{9E779706-CA04-4585-858E-A7CC79766782}">
      <dgm:prSet phldrT="[Text]" custT="1"/>
      <dgm:spPr/>
      <dgm:t>
        <a:bodyPr/>
        <a:lstStyle/>
        <a:p>
          <a:pPr algn="ctr"/>
          <a:r>
            <a:rPr lang="en-US" sz="3000" dirty="0"/>
            <a:t>      Future Outlook</a:t>
          </a:r>
        </a:p>
      </dgm:t>
    </dgm:pt>
    <dgm:pt modelId="{8F6F6BBC-C5A5-4DB6-832B-C3C1B0DCAB73}" type="parTrans" cxnId="{8BD49E92-D138-4CEE-8CAB-391489501CD1}">
      <dgm:prSet/>
      <dgm:spPr/>
      <dgm:t>
        <a:bodyPr/>
        <a:lstStyle/>
        <a:p>
          <a:endParaRPr lang="en-US"/>
        </a:p>
      </dgm:t>
    </dgm:pt>
    <dgm:pt modelId="{9FFB1953-859A-4FC8-86FF-3CADB9576ED9}" type="sibTrans" cxnId="{8BD49E92-D138-4CEE-8CAB-391489501CD1}">
      <dgm:prSet/>
      <dgm:spPr/>
      <dgm:t>
        <a:bodyPr/>
        <a:lstStyle/>
        <a:p>
          <a:endParaRPr lang="en-US"/>
        </a:p>
      </dgm:t>
    </dgm:pt>
    <dgm:pt modelId="{3CD7A9AB-277D-4A62-8F0C-F0A02334E59C}" type="pres">
      <dgm:prSet presAssocID="{A0D3AB4B-5D3A-410C-9F84-2DD787D8C18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6321FA-BFE5-4E95-A330-C6D4C414944B}" type="pres">
      <dgm:prSet presAssocID="{1895210A-D0D9-42DD-948B-41AA444B10DC}" presName="composite" presStyleCnt="0"/>
      <dgm:spPr/>
    </dgm:pt>
    <dgm:pt modelId="{0F310883-9705-4268-96C6-2A6327642012}" type="pres">
      <dgm:prSet presAssocID="{1895210A-D0D9-42DD-948B-41AA444B10DC}" presName="imgShp" presStyleLbl="fgImgPlace1" presStyleIdx="0" presStyleCnt="3"/>
      <dgm:spPr>
        <a:noFill/>
      </dgm:spPr>
    </dgm:pt>
    <dgm:pt modelId="{F77B2690-D706-412A-BF2B-9085ADC026FB}" type="pres">
      <dgm:prSet presAssocID="{1895210A-D0D9-42DD-948B-41AA444B10DC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EA95A2-61F0-40FE-BF75-5FB6A72E10C9}" type="pres">
      <dgm:prSet presAssocID="{E4836D44-B7D8-4290-91CD-2E0F4CC25D33}" presName="spacing" presStyleCnt="0"/>
      <dgm:spPr/>
    </dgm:pt>
    <dgm:pt modelId="{BDD7E2B8-CDA8-48A6-AE5C-8B3312944640}" type="pres">
      <dgm:prSet presAssocID="{36EE03E7-7661-4882-9157-45C5980DA0B8}" presName="composite" presStyleCnt="0"/>
      <dgm:spPr/>
    </dgm:pt>
    <dgm:pt modelId="{E7E24561-8A07-4D7D-BA47-1E34A58BE046}" type="pres">
      <dgm:prSet presAssocID="{36EE03E7-7661-4882-9157-45C5980DA0B8}" presName="imgShp" presStyleLbl="fgImgPlace1" presStyleIdx="1" presStyleCnt="3"/>
      <dgm:spPr>
        <a:noFill/>
      </dgm:spPr>
    </dgm:pt>
    <dgm:pt modelId="{2A85A985-6203-4606-8493-6425CB190636}" type="pres">
      <dgm:prSet presAssocID="{36EE03E7-7661-4882-9157-45C5980DA0B8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932CA-DCBA-4844-9FD0-06B88F0554A1}" type="pres">
      <dgm:prSet presAssocID="{B012F31C-38E8-4F51-825D-939E88EDA13F}" presName="spacing" presStyleCnt="0"/>
      <dgm:spPr/>
    </dgm:pt>
    <dgm:pt modelId="{404A7E46-6983-437E-8E6B-F93B46850E9A}" type="pres">
      <dgm:prSet presAssocID="{9E779706-CA04-4585-858E-A7CC79766782}" presName="composite" presStyleCnt="0"/>
      <dgm:spPr/>
    </dgm:pt>
    <dgm:pt modelId="{3B950DBE-C19E-4AED-83E6-0D175269797C}" type="pres">
      <dgm:prSet presAssocID="{9E779706-CA04-4585-858E-A7CC79766782}" presName="imgShp" presStyleLbl="fgImgPlace1" presStyleIdx="2" presStyleCnt="3"/>
      <dgm:spPr>
        <a:noFill/>
      </dgm:spPr>
    </dgm:pt>
    <dgm:pt modelId="{35D57D70-5AC3-48E8-9AA6-F338A5F632AB}" type="pres">
      <dgm:prSet presAssocID="{9E779706-CA04-4585-858E-A7CC7976678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40F789-FB05-496B-96C5-AD817129929B}" srcId="{A0D3AB4B-5D3A-410C-9F84-2DD787D8C186}" destId="{36EE03E7-7661-4882-9157-45C5980DA0B8}" srcOrd="1" destOrd="0" parTransId="{8BB31806-2A28-4C41-AD2C-6635ADD4E536}" sibTransId="{B012F31C-38E8-4F51-825D-939E88EDA13F}"/>
    <dgm:cxn modelId="{19CBB2E4-C11D-4AB6-8913-E2B451945ECC}" type="presOf" srcId="{36EE03E7-7661-4882-9157-45C5980DA0B8}" destId="{2A85A985-6203-4606-8493-6425CB190636}" srcOrd="0" destOrd="0" presId="urn:microsoft.com/office/officeart/2005/8/layout/vList3"/>
    <dgm:cxn modelId="{CA7EFF02-0DEC-4393-BCDA-56242D124704}" type="presOf" srcId="{A0D3AB4B-5D3A-410C-9F84-2DD787D8C186}" destId="{3CD7A9AB-277D-4A62-8F0C-F0A02334E59C}" srcOrd="0" destOrd="0" presId="urn:microsoft.com/office/officeart/2005/8/layout/vList3"/>
    <dgm:cxn modelId="{657AC584-8A02-48D1-A4C1-E83141C447AC}" srcId="{A0D3AB4B-5D3A-410C-9F84-2DD787D8C186}" destId="{1895210A-D0D9-42DD-948B-41AA444B10DC}" srcOrd="0" destOrd="0" parTransId="{A29E258A-7FBB-4927-A586-6987E64B62A2}" sibTransId="{E4836D44-B7D8-4290-91CD-2E0F4CC25D33}"/>
    <dgm:cxn modelId="{6196C270-F2C2-423F-9D74-B1354B74DD79}" type="presOf" srcId="{1895210A-D0D9-42DD-948B-41AA444B10DC}" destId="{F77B2690-D706-412A-BF2B-9085ADC026FB}" srcOrd="0" destOrd="0" presId="urn:microsoft.com/office/officeart/2005/8/layout/vList3"/>
    <dgm:cxn modelId="{8C33AE27-20CE-4723-B53F-ED3A3C511879}" type="presOf" srcId="{9E779706-CA04-4585-858E-A7CC79766782}" destId="{35D57D70-5AC3-48E8-9AA6-F338A5F632AB}" srcOrd="0" destOrd="0" presId="urn:microsoft.com/office/officeart/2005/8/layout/vList3"/>
    <dgm:cxn modelId="{8BD49E92-D138-4CEE-8CAB-391489501CD1}" srcId="{A0D3AB4B-5D3A-410C-9F84-2DD787D8C186}" destId="{9E779706-CA04-4585-858E-A7CC79766782}" srcOrd="2" destOrd="0" parTransId="{8F6F6BBC-C5A5-4DB6-832B-C3C1B0DCAB73}" sibTransId="{9FFB1953-859A-4FC8-86FF-3CADB9576ED9}"/>
    <dgm:cxn modelId="{22C5BEF0-E5D9-4E5C-A950-0304B59EDC84}" type="presParOf" srcId="{3CD7A9AB-277D-4A62-8F0C-F0A02334E59C}" destId="{A96321FA-BFE5-4E95-A330-C6D4C414944B}" srcOrd="0" destOrd="0" presId="urn:microsoft.com/office/officeart/2005/8/layout/vList3"/>
    <dgm:cxn modelId="{8F71509E-DDE1-43B8-A4AF-F34C1921F452}" type="presParOf" srcId="{A96321FA-BFE5-4E95-A330-C6D4C414944B}" destId="{0F310883-9705-4268-96C6-2A6327642012}" srcOrd="0" destOrd="0" presId="urn:microsoft.com/office/officeart/2005/8/layout/vList3"/>
    <dgm:cxn modelId="{B3C050EE-D889-4070-8704-FAD531911003}" type="presParOf" srcId="{A96321FA-BFE5-4E95-A330-C6D4C414944B}" destId="{F77B2690-D706-412A-BF2B-9085ADC026FB}" srcOrd="1" destOrd="0" presId="urn:microsoft.com/office/officeart/2005/8/layout/vList3"/>
    <dgm:cxn modelId="{1D6B7411-9281-4512-87BC-5363220FA975}" type="presParOf" srcId="{3CD7A9AB-277D-4A62-8F0C-F0A02334E59C}" destId="{2FEA95A2-61F0-40FE-BF75-5FB6A72E10C9}" srcOrd="1" destOrd="0" presId="urn:microsoft.com/office/officeart/2005/8/layout/vList3"/>
    <dgm:cxn modelId="{B93BE63E-9950-4666-B761-698D0C0B7F0A}" type="presParOf" srcId="{3CD7A9AB-277D-4A62-8F0C-F0A02334E59C}" destId="{BDD7E2B8-CDA8-48A6-AE5C-8B3312944640}" srcOrd="2" destOrd="0" presId="urn:microsoft.com/office/officeart/2005/8/layout/vList3"/>
    <dgm:cxn modelId="{3C52A4BB-E3FA-4F96-BE80-ED47C73C48B5}" type="presParOf" srcId="{BDD7E2B8-CDA8-48A6-AE5C-8B3312944640}" destId="{E7E24561-8A07-4D7D-BA47-1E34A58BE046}" srcOrd="0" destOrd="0" presId="urn:microsoft.com/office/officeart/2005/8/layout/vList3"/>
    <dgm:cxn modelId="{342B10F0-C06F-4EB0-9EA9-2958AD384203}" type="presParOf" srcId="{BDD7E2B8-CDA8-48A6-AE5C-8B3312944640}" destId="{2A85A985-6203-4606-8493-6425CB190636}" srcOrd="1" destOrd="0" presId="urn:microsoft.com/office/officeart/2005/8/layout/vList3"/>
    <dgm:cxn modelId="{4A7DB4E5-3CC5-46CD-9A28-1BEB8D9219C6}" type="presParOf" srcId="{3CD7A9AB-277D-4A62-8F0C-F0A02334E59C}" destId="{00D932CA-DCBA-4844-9FD0-06B88F0554A1}" srcOrd="3" destOrd="0" presId="urn:microsoft.com/office/officeart/2005/8/layout/vList3"/>
    <dgm:cxn modelId="{35C59627-C5E0-49DA-B4E6-958B6683C0F5}" type="presParOf" srcId="{3CD7A9AB-277D-4A62-8F0C-F0A02334E59C}" destId="{404A7E46-6983-437E-8E6B-F93B46850E9A}" srcOrd="4" destOrd="0" presId="urn:microsoft.com/office/officeart/2005/8/layout/vList3"/>
    <dgm:cxn modelId="{44EEE03D-C0F8-4F1D-AD2E-8AC2C51E9787}" type="presParOf" srcId="{404A7E46-6983-437E-8E6B-F93B46850E9A}" destId="{3B950DBE-C19E-4AED-83E6-0D175269797C}" srcOrd="0" destOrd="0" presId="urn:microsoft.com/office/officeart/2005/8/layout/vList3"/>
    <dgm:cxn modelId="{CB61D692-910B-4ADB-B687-25C133C3BA18}" type="presParOf" srcId="{404A7E46-6983-437E-8E6B-F93B46850E9A}" destId="{35D57D70-5AC3-48E8-9AA6-F338A5F632A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7B2690-D706-412A-BF2B-9085ADC026FB}">
      <dsp:nvSpPr>
        <dsp:cNvPr id="0" name=""/>
        <dsp:cNvSpPr/>
      </dsp:nvSpPr>
      <dsp:spPr>
        <a:xfrm rot="10800000">
          <a:off x="1705123" y="2262"/>
          <a:ext cx="5405120" cy="1374735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6220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      Introduction</a:t>
          </a:r>
        </a:p>
      </dsp:txBody>
      <dsp:txXfrm rot="10800000">
        <a:off x="2048807" y="2262"/>
        <a:ext cx="5061436" cy="1374735"/>
      </dsp:txXfrm>
    </dsp:sp>
    <dsp:sp modelId="{0F310883-9705-4268-96C6-2A6327642012}">
      <dsp:nvSpPr>
        <dsp:cNvPr id="0" name=""/>
        <dsp:cNvSpPr/>
      </dsp:nvSpPr>
      <dsp:spPr>
        <a:xfrm>
          <a:off x="1017756" y="2262"/>
          <a:ext cx="1374735" cy="1374735"/>
        </a:xfrm>
        <a:prstGeom prst="ellipse">
          <a:avLst/>
        </a:prstGeom>
        <a:noFill/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A85A985-6203-4606-8493-6425CB190636}">
      <dsp:nvSpPr>
        <dsp:cNvPr id="0" name=""/>
        <dsp:cNvSpPr/>
      </dsp:nvSpPr>
      <dsp:spPr>
        <a:xfrm rot="10800000">
          <a:off x="1705123" y="1787366"/>
          <a:ext cx="5405120" cy="1374735"/>
        </a:xfrm>
        <a:prstGeom prst="homePlate">
          <a:avLst/>
        </a:prstGeom>
        <a:gradFill rotWithShape="0">
          <a:gsLst>
            <a:gs pos="0">
              <a:schemeClr val="accent2">
                <a:hueOff val="479033"/>
                <a:satOff val="-2738"/>
                <a:lumOff val="2647"/>
                <a:alphaOff val="0"/>
                <a:tint val="96000"/>
                <a:lumMod val="100000"/>
              </a:schemeClr>
            </a:gs>
            <a:gs pos="78000">
              <a:schemeClr val="accent2">
                <a:hueOff val="479033"/>
                <a:satOff val="-2738"/>
                <a:lumOff val="264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6220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       Historical Financial Highlights</a:t>
          </a:r>
        </a:p>
      </dsp:txBody>
      <dsp:txXfrm rot="10800000">
        <a:off x="2048807" y="1787366"/>
        <a:ext cx="5061436" cy="1374735"/>
      </dsp:txXfrm>
    </dsp:sp>
    <dsp:sp modelId="{E7E24561-8A07-4D7D-BA47-1E34A58BE046}">
      <dsp:nvSpPr>
        <dsp:cNvPr id="0" name=""/>
        <dsp:cNvSpPr/>
      </dsp:nvSpPr>
      <dsp:spPr>
        <a:xfrm>
          <a:off x="1017756" y="1787366"/>
          <a:ext cx="1374735" cy="1374735"/>
        </a:xfrm>
        <a:prstGeom prst="ellipse">
          <a:avLst/>
        </a:prstGeom>
        <a:noFill/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5D57D70-5AC3-48E8-9AA6-F338A5F632AB}">
      <dsp:nvSpPr>
        <dsp:cNvPr id="0" name=""/>
        <dsp:cNvSpPr/>
      </dsp:nvSpPr>
      <dsp:spPr>
        <a:xfrm rot="10800000">
          <a:off x="1705123" y="3572470"/>
          <a:ext cx="5405120" cy="1374735"/>
        </a:xfrm>
        <a:prstGeom prst="homePlate">
          <a:avLst/>
        </a:prstGeom>
        <a:gradFill rotWithShape="0">
          <a:gsLst>
            <a:gs pos="0">
              <a:schemeClr val="accent2">
                <a:hueOff val="958067"/>
                <a:satOff val="-5475"/>
                <a:lumOff val="5295"/>
                <a:alphaOff val="0"/>
                <a:tint val="96000"/>
                <a:lumMod val="100000"/>
              </a:schemeClr>
            </a:gs>
            <a:gs pos="78000">
              <a:schemeClr val="accent2">
                <a:hueOff val="958067"/>
                <a:satOff val="-5475"/>
                <a:lumOff val="529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6220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      Future Outlook</a:t>
          </a:r>
        </a:p>
      </dsp:txBody>
      <dsp:txXfrm rot="10800000">
        <a:off x="2048807" y="3572470"/>
        <a:ext cx="5061436" cy="1374735"/>
      </dsp:txXfrm>
    </dsp:sp>
    <dsp:sp modelId="{3B950DBE-C19E-4AED-83E6-0D175269797C}">
      <dsp:nvSpPr>
        <dsp:cNvPr id="0" name=""/>
        <dsp:cNvSpPr/>
      </dsp:nvSpPr>
      <dsp:spPr>
        <a:xfrm>
          <a:off x="1017756" y="3572470"/>
          <a:ext cx="1374735" cy="1374735"/>
        </a:xfrm>
        <a:prstGeom prst="ellipse">
          <a:avLst/>
        </a:prstGeom>
        <a:noFill/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0.15957</cdr:x>
      <cdr:y>0.39423</cdr:y>
    </cdr:from>
    <cdr:to>
      <cdr:x>0.19088</cdr:x>
      <cdr:y>0.49143</cdr:y>
    </cdr:to>
    <cdr:cxnSp macro="">
      <cdr:nvCxnSpPr>
        <cdr:cNvPr id="3" name="Straight Connector 2"/>
        <cdr:cNvCxnSpPr/>
      </cdr:nvCxnSpPr>
      <cdr:spPr>
        <a:xfrm xmlns:a="http://schemas.openxmlformats.org/drawingml/2006/main" flipH="1">
          <a:off x="750209" y="1893733"/>
          <a:ext cx="147161" cy="46692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0.14249</cdr:x>
      <cdr:y>0.20185</cdr:y>
    </cdr:from>
    <cdr:to>
      <cdr:x>0.14249</cdr:x>
      <cdr:y>0.26462</cdr:y>
    </cdr:to>
    <cdr:cxnSp macro="">
      <cdr:nvCxnSpPr>
        <cdr:cNvPr id="5" name="Straight Connector 4"/>
        <cdr:cNvCxnSpPr/>
      </cdr:nvCxnSpPr>
      <cdr:spPr>
        <a:xfrm xmlns:a="http://schemas.openxmlformats.org/drawingml/2006/main" flipV="1">
          <a:off x="669880" y="969606"/>
          <a:ext cx="0" cy="30155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A27C6-D8EC-4357-863F-5775DE2AB176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188C3-D392-4ABC-92EB-09037979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20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188C3-D392-4ABC-92EB-09037979A6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90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188C3-D392-4ABC-92EB-09037979A6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60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0F6B-8018-46D8-A76C-BE855A65AE77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8653-EBA2-47CF-A7D4-8235400D6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60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0F6B-8018-46D8-A76C-BE855A65AE77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8653-EBA2-47CF-A7D4-8235400D6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5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0F6B-8018-46D8-A76C-BE855A65AE77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8653-EBA2-47CF-A7D4-8235400D69A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4984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0F6B-8018-46D8-A76C-BE855A65AE77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8653-EBA2-47CF-A7D4-8235400D6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24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0F6B-8018-46D8-A76C-BE855A65AE77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8653-EBA2-47CF-A7D4-8235400D69A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7704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0F6B-8018-46D8-A76C-BE855A65AE77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8653-EBA2-47CF-A7D4-8235400D6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94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0F6B-8018-46D8-A76C-BE855A65AE77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8653-EBA2-47CF-A7D4-8235400D6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5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0F6B-8018-46D8-A76C-BE855A65AE77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8653-EBA2-47CF-A7D4-8235400D6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8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0F6B-8018-46D8-A76C-BE855A65AE77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8653-EBA2-47CF-A7D4-8235400D6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1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0F6B-8018-46D8-A76C-BE855A65AE77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8653-EBA2-47CF-A7D4-8235400D6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1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0F6B-8018-46D8-A76C-BE855A65AE77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8653-EBA2-47CF-A7D4-8235400D6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0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0F6B-8018-46D8-A76C-BE855A65AE77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8653-EBA2-47CF-A7D4-8235400D6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7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0F6B-8018-46D8-A76C-BE855A65AE77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8653-EBA2-47CF-A7D4-8235400D6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19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0F6B-8018-46D8-A76C-BE855A65AE77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8653-EBA2-47CF-A7D4-8235400D6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3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0F6B-8018-46D8-A76C-BE855A65AE77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8653-EBA2-47CF-A7D4-8235400D6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28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0F6B-8018-46D8-A76C-BE855A65AE77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8653-EBA2-47CF-A7D4-8235400D6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4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30F6B-8018-46D8-A76C-BE855A65AE77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AC68653-EBA2-47CF-A7D4-8235400D6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1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3051076"/>
            <a:ext cx="7766936" cy="1646302"/>
          </a:xfrm>
        </p:spPr>
        <p:txBody>
          <a:bodyPr/>
          <a:lstStyle/>
          <a:p>
            <a:r>
              <a:rPr lang="en-US" sz="4800" dirty="0"/>
              <a:t>DIN TEXTILE MILLS LIMITED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669666"/>
            <a:ext cx="7766936" cy="1096899"/>
          </a:xfrm>
        </p:spPr>
        <p:txBody>
          <a:bodyPr/>
          <a:lstStyle/>
          <a:p>
            <a:r>
              <a:rPr lang="en-US" b="1" dirty="0"/>
              <a:t>Corporate Briefing Session </a:t>
            </a:r>
            <a:r>
              <a:rPr lang="en-US" b="1" dirty="0" smtClean="0"/>
              <a:t>2023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41" y="289769"/>
            <a:ext cx="2095682" cy="33073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872" y="289769"/>
            <a:ext cx="1485477" cy="165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9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72" y="134963"/>
            <a:ext cx="787535" cy="8767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85297" y="995562"/>
            <a:ext cx="5991225" cy="46672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STATEMENT OF VALUE ADDED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528432349"/>
              </p:ext>
            </p:extLst>
          </p:nvPr>
        </p:nvGraphicFramePr>
        <p:xfrm>
          <a:off x="387927" y="1754139"/>
          <a:ext cx="4701309" cy="4803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425180185"/>
              </p:ext>
            </p:extLst>
          </p:nvPr>
        </p:nvGraphicFramePr>
        <p:xfrm>
          <a:off x="5283777" y="1754139"/>
          <a:ext cx="4701309" cy="4803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689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72" y="134963"/>
            <a:ext cx="787535" cy="8767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15029"/>
            <a:ext cx="7363838" cy="60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5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812992503"/>
              </p:ext>
            </p:extLst>
          </p:nvPr>
        </p:nvGraphicFramePr>
        <p:xfrm>
          <a:off x="262649" y="865583"/>
          <a:ext cx="4601182" cy="2247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3151467421"/>
              </p:ext>
            </p:extLst>
          </p:nvPr>
        </p:nvGraphicFramePr>
        <p:xfrm>
          <a:off x="5272394" y="865583"/>
          <a:ext cx="4640091" cy="2247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212076" y="476653"/>
            <a:ext cx="1634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/>
              <a:t>Rs</a:t>
            </a:r>
            <a:r>
              <a:rPr lang="en-US" b="1" u="sng" dirty="0"/>
              <a:t>. in Million</a:t>
            </a:r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2377626436"/>
              </p:ext>
            </p:extLst>
          </p:nvPr>
        </p:nvGraphicFramePr>
        <p:xfrm>
          <a:off x="262648" y="3693096"/>
          <a:ext cx="4737369" cy="2247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3711437878"/>
              </p:ext>
            </p:extLst>
          </p:nvPr>
        </p:nvGraphicFramePr>
        <p:xfrm>
          <a:off x="5272395" y="3693096"/>
          <a:ext cx="4640090" cy="2247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72" y="134963"/>
            <a:ext cx="787535" cy="87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2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58917072"/>
              </p:ext>
            </p:extLst>
          </p:nvPr>
        </p:nvGraphicFramePr>
        <p:xfrm>
          <a:off x="1285875" y="243009"/>
          <a:ext cx="4025426" cy="3239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672067993"/>
              </p:ext>
            </p:extLst>
          </p:nvPr>
        </p:nvGraphicFramePr>
        <p:xfrm>
          <a:off x="871167" y="3618509"/>
          <a:ext cx="4440134" cy="3239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420839529"/>
              </p:ext>
            </p:extLst>
          </p:nvPr>
        </p:nvGraphicFramePr>
        <p:xfrm>
          <a:off x="5527473" y="3618509"/>
          <a:ext cx="4096426" cy="3239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803574077"/>
              </p:ext>
            </p:extLst>
          </p:nvPr>
        </p:nvGraphicFramePr>
        <p:xfrm>
          <a:off x="5527473" y="243009"/>
          <a:ext cx="4096426" cy="3239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72" y="134963"/>
            <a:ext cx="787535" cy="87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0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88854882"/>
              </p:ext>
            </p:extLst>
          </p:nvPr>
        </p:nvGraphicFramePr>
        <p:xfrm>
          <a:off x="1152525" y="243009"/>
          <a:ext cx="4158776" cy="3239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061021616"/>
              </p:ext>
            </p:extLst>
          </p:nvPr>
        </p:nvGraphicFramePr>
        <p:xfrm>
          <a:off x="871167" y="3618509"/>
          <a:ext cx="4440134" cy="3239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279767904"/>
              </p:ext>
            </p:extLst>
          </p:nvPr>
        </p:nvGraphicFramePr>
        <p:xfrm>
          <a:off x="5527473" y="3618508"/>
          <a:ext cx="4096426" cy="3239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791500337"/>
              </p:ext>
            </p:extLst>
          </p:nvPr>
        </p:nvGraphicFramePr>
        <p:xfrm>
          <a:off x="5527473" y="243009"/>
          <a:ext cx="4096426" cy="3239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72" y="134963"/>
            <a:ext cx="787535" cy="87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5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21125"/>
            <a:ext cx="8596668" cy="500234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From $19.3 billion recorded in 2021-22, the level of textile exports from Pakistan fell by 15 percent to reach $</a:t>
            </a:r>
            <a:r>
              <a:rPr lang="en-US" dirty="0" smtClean="0"/>
              <a:t>16.5 billion </a:t>
            </a:r>
            <a:r>
              <a:rPr lang="en-US" dirty="0"/>
              <a:t>in 2022-2023. Basic textiles recorded a 22% decline, while value-added products declined by </a:t>
            </a:r>
            <a:r>
              <a:rPr lang="en-US" dirty="0" smtClean="0"/>
              <a:t>13% compared </a:t>
            </a:r>
            <a:r>
              <a:rPr lang="en-US" dirty="0"/>
              <a:t>to the previous year. The slowdown in textile exports is attributed to the global recession, lower </a:t>
            </a:r>
            <a:r>
              <a:rPr lang="en-US" dirty="0" smtClean="0"/>
              <a:t>export orders</a:t>
            </a:r>
            <a:r>
              <a:rPr lang="en-US" dirty="0"/>
              <a:t>, and challenges within the domestic environment. Challenges in the domestic economy include </a:t>
            </a:r>
            <a:r>
              <a:rPr lang="en-US" dirty="0" smtClean="0"/>
              <a:t>the removal </a:t>
            </a:r>
            <a:r>
              <a:rPr lang="en-US" dirty="0"/>
              <a:t>of subsidies, unavailability of locally produced cotton, delays in the clearance of imported cotton </a:t>
            </a:r>
            <a:r>
              <a:rPr lang="en-US" dirty="0" smtClean="0"/>
              <a:t>and other </a:t>
            </a:r>
            <a:r>
              <a:rPr lang="en-US" dirty="0"/>
              <a:t>essential inputs, elevated gas and electricity tariffs, and increased finance costs.</a:t>
            </a:r>
            <a:r>
              <a:rPr lang="en-US" dirty="0" smtClean="0"/>
              <a:t>. </a:t>
            </a:r>
          </a:p>
          <a:p>
            <a:pPr algn="just"/>
            <a:r>
              <a:rPr lang="en-US" dirty="0"/>
              <a:t>Market experts anticipate an increase in volumetric terms for textile exports as the inventory pileup </a:t>
            </a:r>
            <a:r>
              <a:rPr lang="en-US" dirty="0" smtClean="0"/>
              <a:t>gradually declines </a:t>
            </a:r>
            <a:r>
              <a:rPr lang="en-US" dirty="0"/>
              <a:t>and demand resurges at export destinations. However, the decline in product prices is likely to offset </a:t>
            </a:r>
            <a:r>
              <a:rPr lang="en-US" dirty="0" smtClean="0"/>
              <a:t>the impact</a:t>
            </a:r>
            <a:r>
              <a:rPr lang="en-US" dirty="0"/>
              <a:t>. Furthermore, headwinds in the domestic economy will continue to hamper textile players, </a:t>
            </a:r>
            <a:r>
              <a:rPr lang="en-US" dirty="0" smtClean="0"/>
              <a:t>further exacerbating </a:t>
            </a:r>
            <a:r>
              <a:rPr lang="en-US" dirty="0"/>
              <a:t>the challenges faced by the </a:t>
            </a:r>
            <a:r>
              <a:rPr lang="en-US" dirty="0" smtClean="0"/>
              <a:t>industry.</a:t>
            </a:r>
          </a:p>
          <a:p>
            <a:pPr algn="just"/>
            <a:r>
              <a:rPr lang="en-US" dirty="0"/>
              <a:t>Government is paying significant attention towards cotton growth by increasing sowing area as well as </a:t>
            </a:r>
            <a:r>
              <a:rPr lang="en-US" dirty="0" smtClean="0"/>
              <a:t>working on </a:t>
            </a:r>
            <a:r>
              <a:rPr lang="en-US" dirty="0"/>
              <a:t>good quality cotton. It is expected that, these measures will have positive impact for textile sector and </a:t>
            </a:r>
            <a:r>
              <a:rPr lang="en-US" dirty="0" smtClean="0"/>
              <a:t>overall economy </a:t>
            </a:r>
            <a:r>
              <a:rPr lang="en-US" dirty="0"/>
              <a:t>in coming days</a:t>
            </a:r>
          </a:p>
        </p:txBody>
      </p:sp>
      <p:sp>
        <p:nvSpPr>
          <p:cNvPr id="4" name="Rectangle 3"/>
          <p:cNvSpPr/>
          <p:nvPr/>
        </p:nvSpPr>
        <p:spPr>
          <a:xfrm>
            <a:off x="2801608" y="458514"/>
            <a:ext cx="38547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Textile 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Outlook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72" y="134963"/>
            <a:ext cx="787535" cy="87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0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65761" y="2026791"/>
            <a:ext cx="90596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 &amp; A Session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72" y="134963"/>
            <a:ext cx="787535" cy="87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6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65761" y="2026791"/>
            <a:ext cx="90596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Thank you 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72" y="134963"/>
            <a:ext cx="787535" cy="87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0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41934546"/>
              </p:ext>
            </p:extLst>
          </p:nvPr>
        </p:nvGraphicFramePr>
        <p:xfrm>
          <a:off x="1948873" y="1534458"/>
          <a:ext cx="8128000" cy="4949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1470319" y="1011674"/>
            <a:ext cx="23182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Contents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72" y="134963"/>
            <a:ext cx="787535" cy="87671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52012" y="134963"/>
            <a:ext cx="7766936" cy="79125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smtClean="0"/>
              <a:t>DIN TEXTILE MILLS LIMITED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8100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8304" y="1740854"/>
            <a:ext cx="8301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Din Textile Mills Limited (DTML) is limited by shares, incorporated in Pakistan on June 13, 1988 and is quoted on Pakistan stock exchange (Formerly: Karachi Stock Exchange Limited). DTML is principally engaged in manufacturing and sales of yarn and Greige Fabrics.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5308" y="5504477"/>
            <a:ext cx="1350273" cy="27699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134,928 </a:t>
            </a:r>
            <a:r>
              <a:rPr lang="en-US" sz="1200" dirty="0"/>
              <a:t>Spindles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00193" y="5504477"/>
            <a:ext cx="1405370" cy="27699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200"/>
              <a:t>4 Spinning </a:t>
            </a:r>
            <a:r>
              <a:rPr lang="en-US" sz="1200" dirty="0"/>
              <a:t>Units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09" y="2904283"/>
            <a:ext cx="3048749" cy="24245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129" y="3326566"/>
            <a:ext cx="1864951" cy="157502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93974" y="5517808"/>
            <a:ext cx="1955260" cy="27699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200" dirty="0"/>
              <a:t>1 Dyeing Unit </a:t>
            </a:r>
            <a:r>
              <a:rPr lang="en-US" sz="1200" dirty="0" smtClean="0"/>
              <a:t>13 </a:t>
            </a:r>
            <a:r>
              <a:rPr lang="en-US" sz="1200" dirty="0"/>
              <a:t>Ton /day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57807" y="1011674"/>
            <a:ext cx="31662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Introduction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151" y="2904283"/>
            <a:ext cx="3048749" cy="2419594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softEdge rad="0"/>
          </a:effectLst>
        </p:spPr>
      </p:pic>
      <p:sp>
        <p:nvSpPr>
          <p:cNvPr id="11" name="TextBox 10"/>
          <p:cNvSpPr txBox="1"/>
          <p:nvPr/>
        </p:nvSpPr>
        <p:spPr>
          <a:xfrm>
            <a:off x="7037645" y="5517808"/>
            <a:ext cx="1498600" cy="27699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200" dirty="0"/>
              <a:t>144 Air-Jet Looms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72" y="134963"/>
            <a:ext cx="787535" cy="87671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666855" y="5517808"/>
            <a:ext cx="1405370" cy="27699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200" dirty="0"/>
              <a:t>1 Weaving Unit</a:t>
            </a:r>
          </a:p>
        </p:txBody>
      </p:sp>
    </p:spTree>
    <p:extLst>
      <p:ext uri="{BB962C8B-B14F-4D97-AF65-F5344CB8AC3E}">
        <p14:creationId xmlns:p14="http://schemas.microsoft.com/office/powerpoint/2010/main" val="315895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1771" y="2626860"/>
            <a:ext cx="73901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Historical Financial Highlights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72" y="134963"/>
            <a:ext cx="787535" cy="87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2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72" y="134963"/>
            <a:ext cx="787535" cy="8767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966" y="134963"/>
            <a:ext cx="6063009" cy="65801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43650" y="4564249"/>
            <a:ext cx="54854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chemeClr val="accent3">
                    <a:lumMod val="75000"/>
                  </a:schemeClr>
                </a:solidFill>
              </a:rPr>
              <a:t>223%</a:t>
            </a:r>
            <a:endParaRPr lang="en-US" sz="13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5400000" flipH="1" flipV="1">
            <a:off x="6171095" y="4638202"/>
            <a:ext cx="152402" cy="102568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54420" y="3026900"/>
            <a:ext cx="54854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chemeClr val="bg2">
                    <a:lumMod val="75000"/>
                  </a:schemeClr>
                </a:solidFill>
              </a:rPr>
              <a:t>125%</a:t>
            </a:r>
            <a:endParaRPr lang="en-US" sz="13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5400000">
            <a:off x="6078220" y="3084195"/>
            <a:ext cx="152400" cy="11684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 rot="16200000">
            <a:off x="3147060" y="3068955"/>
            <a:ext cx="152400" cy="11684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30880" y="3011660"/>
            <a:ext cx="37221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chemeClr val="bg2">
                    <a:lumMod val="75000"/>
                  </a:schemeClr>
                </a:solidFill>
              </a:rPr>
              <a:t>3%</a:t>
            </a:r>
            <a:endParaRPr lang="en-US" sz="13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16200000">
            <a:off x="3051805" y="4631064"/>
            <a:ext cx="152400" cy="11684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35625" y="4566149"/>
            <a:ext cx="4603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00B050"/>
                </a:solidFill>
              </a:rPr>
              <a:t>35%</a:t>
            </a:r>
            <a:endParaRPr lang="en-US" sz="1300" dirty="0">
              <a:solidFill>
                <a:srgbClr val="00B05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5400000">
            <a:off x="3051800" y="6145555"/>
            <a:ext cx="152400" cy="116840"/>
          </a:xfrm>
          <a:prstGeom prst="rightArrow">
            <a:avLst/>
          </a:prstGeom>
          <a:solidFill>
            <a:srgbClr val="3D95A1"/>
          </a:solidFill>
          <a:ln>
            <a:solidFill>
              <a:srgbClr val="3D9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35620" y="6080640"/>
            <a:ext cx="54854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3D95A1"/>
                </a:solidFill>
              </a:rPr>
              <a:t>125%</a:t>
            </a:r>
            <a:endParaRPr lang="en-US" sz="1300" dirty="0">
              <a:solidFill>
                <a:srgbClr val="3D95A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16200000">
            <a:off x="6080774" y="6131248"/>
            <a:ext cx="152400" cy="116840"/>
          </a:xfrm>
          <a:prstGeom prst="rightArrow">
            <a:avLst/>
          </a:prstGeom>
          <a:solidFill>
            <a:srgbClr val="D30BB6"/>
          </a:solidFill>
          <a:ln>
            <a:solidFill>
              <a:srgbClr val="D30B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156974" y="6081573"/>
            <a:ext cx="54854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D30BB6"/>
                </a:solidFill>
              </a:rPr>
              <a:t>804%</a:t>
            </a:r>
            <a:endParaRPr lang="en-US" sz="1300" dirty="0">
              <a:solidFill>
                <a:srgbClr val="D30B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0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09" y="110837"/>
            <a:ext cx="9097818" cy="39439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45" y="4054766"/>
            <a:ext cx="8986982" cy="252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6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556294"/>
              </p:ext>
            </p:extLst>
          </p:nvPr>
        </p:nvGraphicFramePr>
        <p:xfrm>
          <a:off x="785237" y="1510244"/>
          <a:ext cx="7462305" cy="4555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5916">
                  <a:extLst>
                    <a:ext uri="{9D8B030D-6E8A-4147-A177-3AD203B41FA5}">
                      <a16:colId xmlns:a16="http://schemas.microsoft.com/office/drawing/2014/main" val="1892406768"/>
                    </a:ext>
                  </a:extLst>
                </a:gridCol>
                <a:gridCol w="1605064">
                  <a:extLst>
                    <a:ext uri="{9D8B030D-6E8A-4147-A177-3AD203B41FA5}">
                      <a16:colId xmlns:a16="http://schemas.microsoft.com/office/drawing/2014/main" val="3784006406"/>
                    </a:ext>
                  </a:extLst>
                </a:gridCol>
                <a:gridCol w="807396">
                  <a:extLst>
                    <a:ext uri="{9D8B030D-6E8A-4147-A177-3AD203B41FA5}">
                      <a16:colId xmlns:a16="http://schemas.microsoft.com/office/drawing/2014/main" val="3938774890"/>
                    </a:ext>
                  </a:extLst>
                </a:gridCol>
                <a:gridCol w="1488332">
                  <a:extLst>
                    <a:ext uri="{9D8B030D-6E8A-4147-A177-3AD203B41FA5}">
                      <a16:colId xmlns:a16="http://schemas.microsoft.com/office/drawing/2014/main" val="3646569748"/>
                    </a:ext>
                  </a:extLst>
                </a:gridCol>
                <a:gridCol w="875597">
                  <a:extLst>
                    <a:ext uri="{9D8B030D-6E8A-4147-A177-3AD203B41FA5}">
                      <a16:colId xmlns:a16="http://schemas.microsoft.com/office/drawing/2014/main" val="2544162156"/>
                    </a:ext>
                  </a:extLst>
                </a:gridCol>
              </a:tblGrid>
              <a:tr h="4895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WEALTH GENERATED</a:t>
                      </a: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2022</a:t>
                      </a:r>
                      <a:endParaRPr lang="en-US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0120579"/>
                  </a:ext>
                </a:extLst>
              </a:tr>
              <a:tr h="4179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/>
                        <a:t>Rupees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/>
                        <a:t>Rupees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417064"/>
                  </a:ext>
                </a:extLst>
              </a:tr>
              <a:tr h="4179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Gross Sales Revenue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 (Body)"/>
                      </a:endParaRPr>
                    </a:p>
                    <a:p>
                      <a:pPr algn="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32,661,044,692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 (Body)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rebuchet MS (Body)"/>
                        </a:rPr>
                        <a:t>99.43</a:t>
                      </a:r>
                      <a:endParaRPr lang="en-US" sz="1400" dirty="0">
                        <a:latin typeface="Trebuchet MS (Body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       31,645,876,872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rebuchet MS (Body)"/>
                        </a:rPr>
                        <a:t>99.6</a:t>
                      </a:r>
                      <a:endParaRPr lang="en-US" sz="1400" dirty="0">
                        <a:latin typeface="Trebuchet MS (Body)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0005155"/>
                  </a:ext>
                </a:extLst>
              </a:tr>
              <a:tr h="417989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 (Body)"/>
                      </a:endParaRP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Other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Receipts</a:t>
                      </a:r>
                    </a:p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 (Body)"/>
                      </a:endParaRPr>
                    </a:p>
                  </a:txBody>
                  <a:tcPr marL="7620" marR="762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187,214,398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 (Body)"/>
                      </a:endParaRPr>
                    </a:p>
                  </a:txBody>
                  <a:tcPr marL="7620" marR="76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rebuchet MS (Body)"/>
                        </a:rPr>
                        <a:t>0.57</a:t>
                      </a:r>
                      <a:endParaRPr lang="en-US" sz="1400" dirty="0">
                        <a:latin typeface="Trebuchet MS (Body)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126,472,842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 (Body)"/>
                      </a:endParaRPr>
                    </a:p>
                  </a:txBody>
                  <a:tcPr marL="7620" marR="76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rebuchet MS (Body)"/>
                        </a:rPr>
                        <a:t>0.4</a:t>
                      </a:r>
                      <a:endParaRPr lang="en-US" sz="1400" dirty="0">
                        <a:latin typeface="Trebuchet MS (Body)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377432938"/>
                  </a:ext>
                </a:extLst>
              </a:tr>
              <a:tr h="417989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Less: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Material &amp; services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rebuchet MS (Body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rebuchet MS (Body)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1439394"/>
                  </a:ext>
                </a:extLst>
              </a:tr>
              <a:tr h="4179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  Material &amp; Factory cost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26,688,843,188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 (Body)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rebuchet MS (Body)"/>
                        </a:rPr>
                        <a:t>-81.25</a:t>
                      </a:r>
                      <a:endParaRPr lang="en-US" sz="1400" dirty="0">
                        <a:latin typeface="Trebuchet MS (Body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  23,059,330,818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rebuchet MS (Body)"/>
                        </a:rPr>
                        <a:t>-72.58</a:t>
                      </a:r>
                      <a:endParaRPr lang="en-US" sz="1400" dirty="0">
                        <a:latin typeface="Trebuchet MS (Body)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9417476"/>
                  </a:ext>
                </a:extLst>
              </a:tr>
              <a:tr h="4179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  Administrative &amp; other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      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208,396,743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 (Body)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rebuchet MS (Body)"/>
                        </a:rPr>
                        <a:t>-0.63</a:t>
                      </a:r>
                      <a:endParaRPr lang="en-US" sz="1400" dirty="0">
                        <a:latin typeface="Trebuchet MS (Body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              123,669,990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rebuchet MS (Body)"/>
                        </a:rPr>
                        <a:t>-0.39</a:t>
                      </a:r>
                      <a:endParaRPr lang="en-US" sz="1400" dirty="0">
                        <a:latin typeface="Trebuchet MS (Body)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8132040"/>
                  </a:ext>
                </a:extLst>
              </a:tr>
              <a:tr h="4179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  Distribution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 (Body)"/>
                      </a:endParaRPr>
                    </a:p>
                    <a:p>
                      <a:pPr algn="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 470,566,053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 (Body)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rebuchet MS (Body)"/>
                        </a:rPr>
                        <a:t>-1.43</a:t>
                      </a:r>
                      <a:endParaRPr lang="en-US" sz="1400" dirty="0">
                        <a:latin typeface="Trebuchet MS (Body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            306,503,114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rebuchet MS (Body)"/>
                        </a:rPr>
                        <a:t>-0.96</a:t>
                      </a:r>
                      <a:endParaRPr lang="en-US" sz="1400" dirty="0">
                        <a:latin typeface="Trebuchet MS (Body)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7269560"/>
                  </a:ext>
                </a:extLst>
              </a:tr>
              <a:tr h="4179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  Broker's Commissions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 (Body)"/>
                      </a:endParaRPr>
                    </a:p>
                    <a:p>
                      <a:pPr algn="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            347,309,799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 (Body)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rebuchet MS (Body)"/>
                        </a:rPr>
                        <a:t>-1.06</a:t>
                      </a:r>
                      <a:endParaRPr lang="en-US" sz="1400" dirty="0">
                        <a:latin typeface="Trebuchet MS (Body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            293,167,847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rebuchet MS (Body)"/>
                        </a:rPr>
                        <a:t>-0.92</a:t>
                      </a:r>
                      <a:endParaRPr lang="en-US" sz="1400" dirty="0">
                        <a:latin typeface="Trebuchet MS (Body)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0361684"/>
                  </a:ext>
                </a:extLst>
              </a:tr>
              <a:tr h="4179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Value Add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        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 (Body)"/>
                      </a:endParaRPr>
                    </a:p>
                    <a:p>
                      <a:pPr algn="r" rtl="0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 5,133,143,307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 (Body)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15.63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 (Body)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         7,989,677,945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25.15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 (Body)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5660948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72" y="134963"/>
            <a:ext cx="787535" cy="8767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85297" y="995562"/>
            <a:ext cx="5991225" cy="46672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STATEMENT OF VALUE ADDED</a:t>
            </a:r>
          </a:p>
        </p:txBody>
      </p:sp>
    </p:spTree>
    <p:extLst>
      <p:ext uri="{BB962C8B-B14F-4D97-AF65-F5344CB8AC3E}">
        <p14:creationId xmlns:p14="http://schemas.microsoft.com/office/powerpoint/2010/main" val="271471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72" y="134963"/>
            <a:ext cx="787535" cy="8767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85297" y="995562"/>
            <a:ext cx="5991225" cy="46672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STATEMENT OF VALUE ADDED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4001302235"/>
              </p:ext>
            </p:extLst>
          </p:nvPr>
        </p:nvGraphicFramePr>
        <p:xfrm>
          <a:off x="387927" y="1754139"/>
          <a:ext cx="4701309" cy="4803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582894181"/>
              </p:ext>
            </p:extLst>
          </p:nvPr>
        </p:nvGraphicFramePr>
        <p:xfrm>
          <a:off x="5283777" y="1754139"/>
          <a:ext cx="4701309" cy="4803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3929974" y="5107021"/>
            <a:ext cx="58366" cy="3988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470826" y="2859932"/>
            <a:ext cx="729574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82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017284"/>
              </p:ext>
            </p:extLst>
          </p:nvPr>
        </p:nvGraphicFramePr>
        <p:xfrm>
          <a:off x="755220" y="1553924"/>
          <a:ext cx="7445198" cy="4741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7090">
                  <a:extLst>
                    <a:ext uri="{9D8B030D-6E8A-4147-A177-3AD203B41FA5}">
                      <a16:colId xmlns:a16="http://schemas.microsoft.com/office/drawing/2014/main" val="1892406768"/>
                    </a:ext>
                  </a:extLst>
                </a:gridCol>
                <a:gridCol w="1475214">
                  <a:extLst>
                    <a:ext uri="{9D8B030D-6E8A-4147-A177-3AD203B41FA5}">
                      <a16:colId xmlns:a16="http://schemas.microsoft.com/office/drawing/2014/main" val="3784006406"/>
                    </a:ext>
                  </a:extLst>
                </a:gridCol>
                <a:gridCol w="708491">
                  <a:extLst>
                    <a:ext uri="{9D8B030D-6E8A-4147-A177-3AD203B41FA5}">
                      <a16:colId xmlns:a16="http://schemas.microsoft.com/office/drawing/2014/main" val="3938774890"/>
                    </a:ext>
                  </a:extLst>
                </a:gridCol>
                <a:gridCol w="1533447">
                  <a:extLst>
                    <a:ext uri="{9D8B030D-6E8A-4147-A177-3AD203B41FA5}">
                      <a16:colId xmlns:a16="http://schemas.microsoft.com/office/drawing/2014/main" val="3646569748"/>
                    </a:ext>
                  </a:extLst>
                </a:gridCol>
                <a:gridCol w="630956">
                  <a:extLst>
                    <a:ext uri="{9D8B030D-6E8A-4147-A177-3AD203B41FA5}">
                      <a16:colId xmlns:a16="http://schemas.microsoft.com/office/drawing/2014/main" val="2544162156"/>
                    </a:ext>
                  </a:extLst>
                </a:gridCol>
              </a:tblGrid>
              <a:tr h="342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WEALTH DISTRIBUTED</a:t>
                      </a: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2022</a:t>
                      </a:r>
                      <a:endParaRPr lang="en-US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0120579"/>
                  </a:ext>
                </a:extLst>
              </a:tr>
              <a:tr h="3426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/>
                        <a:t>Rupees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/>
                        <a:t>Rupees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417064"/>
                  </a:ext>
                </a:extLst>
              </a:tr>
              <a:tr h="285538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 (Body)"/>
                          <a:ea typeface="+mn-ea"/>
                          <a:cs typeface="+mn-cs"/>
                        </a:rPr>
                        <a:t> To 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  <a:ea typeface="+mn-ea"/>
                          <a:cs typeface="+mn-cs"/>
                        </a:rPr>
                        <a:t>Employees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 (Body)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Trebuchet MS (Body)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0005155"/>
                  </a:ext>
                </a:extLst>
              </a:tr>
              <a:tr h="26968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 (Body)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  <a:ea typeface="+mn-ea"/>
                          <a:cs typeface="+mn-cs"/>
                        </a:rPr>
                        <a:t>Salaries &amp; benefits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1,786,149,524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 (Body)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34.80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 (Body)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1,663,201,574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20.82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 (Body)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77432938"/>
                  </a:ext>
                </a:extLst>
              </a:tr>
              <a:tr h="26968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 (Body)"/>
                          <a:ea typeface="+mn-ea"/>
                          <a:cs typeface="+mn-cs"/>
                        </a:rPr>
                        <a:t> To 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  <a:ea typeface="+mn-ea"/>
                          <a:cs typeface="+mn-cs"/>
                        </a:rPr>
                        <a:t>Government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81439394"/>
                  </a:ext>
                </a:extLst>
              </a:tr>
              <a:tr h="26968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 (Body)"/>
                          <a:ea typeface="+mn-ea"/>
                          <a:cs typeface="+mn-cs"/>
                        </a:rPr>
                        <a:t> Tax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 (Body)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242,411,645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 (Body)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4.72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 (Body)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        289,491,312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3.62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 (Body)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79417476"/>
                  </a:ext>
                </a:extLst>
              </a:tr>
              <a:tr h="26874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 (Body)"/>
                          <a:ea typeface="+mn-ea"/>
                          <a:cs typeface="+mn-cs"/>
                        </a:rPr>
                        <a:t> Worker 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  <a:ea typeface="+mn-ea"/>
                          <a:cs typeface="+mn-cs"/>
                        </a:rPr>
                        <a:t>Profit Participation fund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-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 (Body)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 -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 (Body)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         200,497,724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2.51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 (Body)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68132040"/>
                  </a:ext>
                </a:extLst>
              </a:tr>
              <a:tr h="26968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 (Body)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  <a:ea typeface="+mn-ea"/>
                          <a:cs typeface="+mn-cs"/>
                        </a:rPr>
                        <a:t>Worker Welfare Fund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-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 (Body)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 -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 (Body)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           76,189,135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0.95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 (Body)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67269560"/>
                  </a:ext>
                </a:extLst>
              </a:tr>
              <a:tr h="26968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 (Body)"/>
                          <a:ea typeface="+mn-ea"/>
                          <a:cs typeface="+mn-cs"/>
                        </a:rPr>
                        <a:t> To 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  <a:ea typeface="+mn-ea"/>
                          <a:cs typeface="+mn-cs"/>
                        </a:rPr>
                        <a:t>Providers of Capital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20361684"/>
                  </a:ext>
                </a:extLst>
              </a:tr>
              <a:tr h="33505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 (Body)"/>
                          <a:ea typeface="+mn-ea"/>
                          <a:cs typeface="+mn-cs"/>
                        </a:rPr>
                        <a:t>   Mark up/Interest on Borrowed Fund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 (Body)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    3,013,394,602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 (Body)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58.70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 (Body)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    1,388,924,178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 (Body)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   17.38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 (Body)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56609482"/>
                  </a:ext>
                </a:extLst>
              </a:tr>
              <a:tr h="40689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 (Body)"/>
                          <a:ea typeface="+mn-ea"/>
                          <a:cs typeface="+mn-cs"/>
                        </a:rPr>
                        <a:t> To 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  <a:ea typeface="+mn-ea"/>
                          <a:cs typeface="+mn-cs"/>
                        </a:rPr>
                        <a:t>Provide for Maintenance &amp; 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 (Body)"/>
                          <a:ea typeface="+mn-ea"/>
                          <a:cs typeface="+mn-cs"/>
                        </a:rPr>
                        <a:t>   Expansion 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  <a:ea typeface="+mn-ea"/>
                          <a:cs typeface="+mn-cs"/>
                        </a:rPr>
                        <a:t>of Assets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11588604"/>
                  </a:ext>
                </a:extLst>
              </a:tr>
              <a:tr h="26968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  <a:ea typeface="+mn-ea"/>
                          <a:cs typeface="+mn-cs"/>
                        </a:rPr>
                        <a:t>  Depreciation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963,812,131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 (Body)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18.78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 (Body)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        934,597,760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11.70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 (Body)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68478115"/>
                  </a:ext>
                </a:extLst>
              </a:tr>
              <a:tr h="26968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  <a:ea typeface="+mn-ea"/>
                          <a:cs typeface="+mn-cs"/>
                        </a:rPr>
                        <a:t>  Profit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 (Body)"/>
                          <a:ea typeface="+mn-ea"/>
                          <a:cs typeface="+mn-cs"/>
                        </a:rPr>
                        <a:t>Retained / (Loss)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 (Body)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(872,624,595)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 (Body)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(17.00)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 (Body)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     3,436,776,262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43.02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 (Body)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42083967"/>
                  </a:ext>
                </a:extLst>
              </a:tr>
              <a:tr h="285538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 (Body)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  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5,133,143,307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 (Body)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100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      7,989,677,945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100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 (Body)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53483497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72" y="134963"/>
            <a:ext cx="787535" cy="8767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2170" y="1011674"/>
            <a:ext cx="5991225" cy="46672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STATEMENT OF VALUE ADDED - CONTINUED</a:t>
            </a:r>
          </a:p>
        </p:txBody>
      </p:sp>
    </p:spTree>
    <p:extLst>
      <p:ext uri="{BB962C8B-B14F-4D97-AF65-F5344CB8AC3E}">
        <p14:creationId xmlns:p14="http://schemas.microsoft.com/office/powerpoint/2010/main" val="357650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1052</TotalTime>
  <Words>699</Words>
  <Application>Microsoft Office PowerPoint</Application>
  <PresentationFormat>Widescreen</PresentationFormat>
  <Paragraphs>233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Trebuchet MS</vt:lpstr>
      <vt:lpstr>Trebuchet MS (Body)</vt:lpstr>
      <vt:lpstr>Wingdings 3</vt:lpstr>
      <vt:lpstr>Facet</vt:lpstr>
      <vt:lpstr>DIN TEXTILE MILLS LIMITED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 TEXTILE MILLS LIMITED</dc:title>
  <dc:creator>Muhammad Naveed Yar Khan</dc:creator>
  <cp:lastModifiedBy>Muhammad Naveed Yar Khan</cp:lastModifiedBy>
  <cp:revision>184</cp:revision>
  <dcterms:created xsi:type="dcterms:W3CDTF">2021-01-25T04:51:29Z</dcterms:created>
  <dcterms:modified xsi:type="dcterms:W3CDTF">2023-11-27T05:50:39Z</dcterms:modified>
</cp:coreProperties>
</file>